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modernComment_143_88491A9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331" r:id="rId3"/>
    <p:sldId id="307" r:id="rId4"/>
    <p:sldId id="322" r:id="rId5"/>
    <p:sldId id="329" r:id="rId6"/>
    <p:sldId id="330" r:id="rId7"/>
    <p:sldId id="323" r:id="rId8"/>
    <p:sldId id="325" r:id="rId9"/>
    <p:sldId id="332" r:id="rId10"/>
    <p:sldId id="328" r:id="rId11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3231AC-2835-985F-FB5F-B67910DDBCDC}" name="Sophie TRASTOUR" initials="ST" userId="087245a8c5c91a0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A0C"/>
    <a:srgbClr val="F85007"/>
    <a:srgbClr val="FF6600"/>
    <a:srgbClr val="FF3300"/>
    <a:srgbClr val="E24B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458" autoAdjust="0"/>
  </p:normalViewPr>
  <p:slideViewPr>
    <p:cSldViewPr>
      <p:cViewPr varScale="1">
        <p:scale>
          <a:sx n="111" d="100"/>
          <a:sy n="111" d="100"/>
        </p:scale>
        <p:origin x="114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90" y="161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omments/modernComment_143_88491A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EE11E04-B714-4417-A845-631F41663973}" authorId="{C23231AC-2835-985F-FB5F-B67910DDBCDC}" created="2022-03-30T14:19:20.780">
    <pc:sldMkLst xmlns:pc="http://schemas.microsoft.com/office/powerpoint/2013/main/command">
      <pc:docMk/>
      <pc:sldMk cId="142905769" sldId="323"/>
    </pc:sldMkLst>
    <p188:txBody>
      <a:bodyPr/>
      <a:lstStyle/>
      <a:p>
        <a:r>
          <a:rPr lang="fr-FR"/>
          <a:t>Le Plan régional 4 validé le 25 mars2022. Nous sommes la 1ère région a voir validé ce plan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B69FF-33DD-49F4-82E2-E266F3EF636D}" type="doc">
      <dgm:prSet loTypeId="urn:microsoft.com/office/officeart/2005/8/layout/defaul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9C01C71-8F6F-4A9D-9089-11E085C019FC}">
      <dgm:prSet/>
      <dgm:spPr>
        <a:solidFill>
          <a:schemeClr val="accent6"/>
        </a:solidFill>
      </dgm:spPr>
      <dgm:t>
        <a:bodyPr/>
        <a:lstStyle/>
        <a:p>
          <a:r>
            <a:rPr lang="fr-FR" dirty="0"/>
            <a:t>QVT QVTCT</a:t>
          </a:r>
          <a:endParaRPr lang="en-US" dirty="0"/>
        </a:p>
      </dgm:t>
    </dgm:pt>
    <dgm:pt modelId="{F8C6F90E-73AF-4015-BF18-5E8312E0AECB}" type="parTrans" cxnId="{52197789-C40F-4EA8-8070-C4521F6C4BC6}">
      <dgm:prSet/>
      <dgm:spPr/>
      <dgm:t>
        <a:bodyPr/>
        <a:lstStyle/>
        <a:p>
          <a:endParaRPr lang="en-US"/>
        </a:p>
      </dgm:t>
    </dgm:pt>
    <dgm:pt modelId="{1663200C-EB23-453F-BE19-E361C9A28A47}" type="sibTrans" cxnId="{52197789-C40F-4EA8-8070-C4521F6C4BC6}">
      <dgm:prSet/>
      <dgm:spPr/>
      <dgm:t>
        <a:bodyPr/>
        <a:lstStyle/>
        <a:p>
          <a:endParaRPr lang="en-US"/>
        </a:p>
      </dgm:t>
    </dgm:pt>
    <dgm:pt modelId="{1E12C8CD-2093-44CC-9541-12DAA7ACF7F8}">
      <dgm:prSet/>
      <dgm:spPr>
        <a:solidFill>
          <a:schemeClr val="accent6"/>
        </a:solidFill>
      </dgm:spPr>
      <dgm:t>
        <a:bodyPr/>
        <a:lstStyle/>
        <a:p>
          <a:r>
            <a:rPr lang="fr-FR"/>
            <a:t>Maintien en </a:t>
          </a:r>
          <a:r>
            <a:rPr lang="fr-FR" dirty="0"/>
            <a:t>l’emploi</a:t>
          </a:r>
          <a:endParaRPr lang="en-US" dirty="0"/>
        </a:p>
      </dgm:t>
    </dgm:pt>
    <dgm:pt modelId="{7EADD7CF-74E9-4B6F-AAFF-C366E69AB5DF}" type="parTrans" cxnId="{46FBC2FC-3E71-465C-8B76-E36BAE58C591}">
      <dgm:prSet/>
      <dgm:spPr/>
      <dgm:t>
        <a:bodyPr/>
        <a:lstStyle/>
        <a:p>
          <a:endParaRPr lang="en-US"/>
        </a:p>
      </dgm:t>
    </dgm:pt>
    <dgm:pt modelId="{049E340B-0899-4E4D-9F02-DB726B3A38B8}" type="sibTrans" cxnId="{46FBC2FC-3E71-465C-8B76-E36BAE58C591}">
      <dgm:prSet/>
      <dgm:spPr/>
      <dgm:t>
        <a:bodyPr/>
        <a:lstStyle/>
        <a:p>
          <a:endParaRPr lang="en-US"/>
        </a:p>
      </dgm:t>
    </dgm:pt>
    <dgm:pt modelId="{8304A85D-3309-4BB7-ABD0-A03B2C32E28A}">
      <dgm:prSet/>
      <dgm:spPr>
        <a:solidFill>
          <a:schemeClr val="accent6"/>
        </a:solidFill>
      </dgm:spPr>
      <dgm:t>
        <a:bodyPr/>
        <a:lstStyle/>
        <a:p>
          <a:r>
            <a:rPr lang="fr-FR" dirty="0"/>
            <a:t>Conditions de travail </a:t>
          </a:r>
          <a:endParaRPr lang="en-US" dirty="0"/>
        </a:p>
      </dgm:t>
    </dgm:pt>
    <dgm:pt modelId="{32EECCF5-9B6A-4498-BC8C-DA0B5D38D214}" type="parTrans" cxnId="{FF884690-FEC6-4F7C-A5BF-37A6D21BFB86}">
      <dgm:prSet/>
      <dgm:spPr/>
      <dgm:t>
        <a:bodyPr/>
        <a:lstStyle/>
        <a:p>
          <a:endParaRPr lang="en-US"/>
        </a:p>
      </dgm:t>
    </dgm:pt>
    <dgm:pt modelId="{D9C4E763-BF6B-4E35-8E85-73AD724FF44D}" type="sibTrans" cxnId="{FF884690-FEC6-4F7C-A5BF-37A6D21BFB86}">
      <dgm:prSet/>
      <dgm:spPr/>
      <dgm:t>
        <a:bodyPr/>
        <a:lstStyle/>
        <a:p>
          <a:endParaRPr lang="en-US"/>
        </a:p>
      </dgm:t>
    </dgm:pt>
    <dgm:pt modelId="{796C97FB-CA74-4EAC-9F3A-19ACE049D178}">
      <dgm:prSet/>
      <dgm:spPr>
        <a:solidFill>
          <a:schemeClr val="accent6"/>
        </a:solidFill>
      </dgm:spPr>
      <dgm:t>
        <a:bodyPr/>
        <a:lstStyle/>
        <a:p>
          <a:r>
            <a:rPr lang="fr-FR" dirty="0"/>
            <a:t>Handicap</a:t>
          </a:r>
          <a:endParaRPr lang="en-US" dirty="0"/>
        </a:p>
      </dgm:t>
    </dgm:pt>
    <dgm:pt modelId="{8AB146AD-A28C-4A6A-BC41-641BB72CC8E8}" type="parTrans" cxnId="{3CC02BCC-1B1E-4AA7-B33D-CB7099D786A8}">
      <dgm:prSet/>
      <dgm:spPr/>
      <dgm:t>
        <a:bodyPr/>
        <a:lstStyle/>
        <a:p>
          <a:endParaRPr lang="en-US"/>
        </a:p>
      </dgm:t>
    </dgm:pt>
    <dgm:pt modelId="{0714A808-7BB8-4FB2-9CBC-783A5E8DF144}" type="sibTrans" cxnId="{3CC02BCC-1B1E-4AA7-B33D-CB7099D786A8}">
      <dgm:prSet/>
      <dgm:spPr/>
      <dgm:t>
        <a:bodyPr/>
        <a:lstStyle/>
        <a:p>
          <a:endParaRPr lang="en-US"/>
        </a:p>
      </dgm:t>
    </dgm:pt>
    <dgm:pt modelId="{DC41887A-7AFB-43D7-8954-B8B93831D58A}">
      <dgm:prSet/>
      <dgm:spPr>
        <a:solidFill>
          <a:schemeClr val="accent6"/>
        </a:solidFill>
      </dgm:spPr>
      <dgm:t>
        <a:bodyPr/>
        <a:lstStyle/>
        <a:p>
          <a:r>
            <a:rPr lang="fr-FR" dirty="0"/>
            <a:t>SPSTI</a:t>
          </a:r>
          <a:endParaRPr lang="en-US" dirty="0"/>
        </a:p>
      </dgm:t>
    </dgm:pt>
    <dgm:pt modelId="{0BCF2E15-CB7C-4FF1-9BB2-9F8490D01123}" type="parTrans" cxnId="{ECB8FEA9-2786-42CB-91C4-1C73B6D0B64B}">
      <dgm:prSet/>
      <dgm:spPr/>
      <dgm:t>
        <a:bodyPr/>
        <a:lstStyle/>
        <a:p>
          <a:endParaRPr lang="en-US"/>
        </a:p>
      </dgm:t>
    </dgm:pt>
    <dgm:pt modelId="{3BDFDECD-72E1-4B4A-9BA1-9B1CFA1C4C4D}" type="sibTrans" cxnId="{ECB8FEA9-2786-42CB-91C4-1C73B6D0B64B}">
      <dgm:prSet/>
      <dgm:spPr/>
      <dgm:t>
        <a:bodyPr/>
        <a:lstStyle/>
        <a:p>
          <a:endParaRPr lang="en-US"/>
        </a:p>
      </dgm:t>
    </dgm:pt>
    <dgm:pt modelId="{5289E411-AE05-4F74-88BB-327A426DBC5E}">
      <dgm:prSet/>
      <dgm:spPr>
        <a:solidFill>
          <a:schemeClr val="accent6"/>
        </a:solidFill>
      </dgm:spPr>
      <dgm:t>
        <a:bodyPr/>
        <a:lstStyle/>
        <a:p>
          <a:r>
            <a:rPr lang="fr-FR"/>
            <a:t>RSE RSO</a:t>
          </a:r>
          <a:r>
            <a:rPr lang="en-US"/>
            <a:t>……</a:t>
          </a:r>
        </a:p>
      </dgm:t>
    </dgm:pt>
    <dgm:pt modelId="{5D06CA0F-BC36-4CE3-8EE1-ABAB45C028C7}" type="parTrans" cxnId="{D2ECDA35-BDBE-4CF6-9FE9-563DE1AA6A5E}">
      <dgm:prSet/>
      <dgm:spPr/>
      <dgm:t>
        <a:bodyPr/>
        <a:lstStyle/>
        <a:p>
          <a:endParaRPr lang="en-US"/>
        </a:p>
      </dgm:t>
    </dgm:pt>
    <dgm:pt modelId="{4CB808CD-292A-4FDA-8F68-2A69D999801D}" type="sibTrans" cxnId="{D2ECDA35-BDBE-4CF6-9FE9-563DE1AA6A5E}">
      <dgm:prSet/>
      <dgm:spPr/>
      <dgm:t>
        <a:bodyPr/>
        <a:lstStyle/>
        <a:p>
          <a:endParaRPr lang="en-US"/>
        </a:p>
      </dgm:t>
    </dgm:pt>
    <dgm:pt modelId="{FF4197D6-3AC0-48A1-9E14-35BD252A547E}">
      <dgm:prSet/>
      <dgm:spPr>
        <a:solidFill>
          <a:schemeClr val="accent6"/>
        </a:solidFill>
      </dgm:spPr>
      <dgm:t>
        <a:bodyPr/>
        <a:lstStyle/>
        <a:p>
          <a:r>
            <a:rPr lang="fr-FR"/>
            <a:t>En lien avec le réseau national TRAVAIL</a:t>
          </a:r>
          <a:endParaRPr lang="en-US"/>
        </a:p>
      </dgm:t>
    </dgm:pt>
    <dgm:pt modelId="{5C935788-4B1A-4AE9-8B7C-639E4914EB0C}" type="parTrans" cxnId="{B15DF9FA-EDB2-444A-A94F-E640BFFEA434}">
      <dgm:prSet/>
      <dgm:spPr/>
      <dgm:t>
        <a:bodyPr/>
        <a:lstStyle/>
        <a:p>
          <a:endParaRPr lang="en-US"/>
        </a:p>
      </dgm:t>
    </dgm:pt>
    <dgm:pt modelId="{598990D8-C8A6-4F83-A134-387163B37486}" type="sibTrans" cxnId="{B15DF9FA-EDB2-444A-A94F-E640BFFEA434}">
      <dgm:prSet/>
      <dgm:spPr/>
      <dgm:t>
        <a:bodyPr/>
        <a:lstStyle/>
        <a:p>
          <a:endParaRPr lang="en-US"/>
        </a:p>
      </dgm:t>
    </dgm:pt>
    <dgm:pt modelId="{93B4E82F-0A5F-46B2-8FB3-B96AA46FCE61}" type="pres">
      <dgm:prSet presAssocID="{7FDB69FF-33DD-49F4-82E2-E266F3EF636D}" presName="diagram" presStyleCnt="0">
        <dgm:presLayoutVars>
          <dgm:dir/>
          <dgm:resizeHandles val="exact"/>
        </dgm:presLayoutVars>
      </dgm:prSet>
      <dgm:spPr/>
    </dgm:pt>
    <dgm:pt modelId="{D9FF1732-1EEF-417F-9F82-7C3B29E18F88}" type="pres">
      <dgm:prSet presAssocID="{59C01C71-8F6F-4A9D-9089-11E085C019FC}" presName="node" presStyleLbl="node1" presStyleIdx="0" presStyleCnt="7">
        <dgm:presLayoutVars>
          <dgm:bulletEnabled val="1"/>
        </dgm:presLayoutVars>
      </dgm:prSet>
      <dgm:spPr/>
    </dgm:pt>
    <dgm:pt modelId="{9582F0FE-CF66-4A7C-BF6A-817A6AB47937}" type="pres">
      <dgm:prSet presAssocID="{1663200C-EB23-453F-BE19-E361C9A28A47}" presName="sibTrans" presStyleCnt="0"/>
      <dgm:spPr/>
    </dgm:pt>
    <dgm:pt modelId="{BA341B5D-9069-4836-8696-7FAF52C4B0E9}" type="pres">
      <dgm:prSet presAssocID="{1E12C8CD-2093-44CC-9541-12DAA7ACF7F8}" presName="node" presStyleLbl="node1" presStyleIdx="1" presStyleCnt="7">
        <dgm:presLayoutVars>
          <dgm:bulletEnabled val="1"/>
        </dgm:presLayoutVars>
      </dgm:prSet>
      <dgm:spPr/>
    </dgm:pt>
    <dgm:pt modelId="{EE1A6689-8D2A-4C1D-8EF9-6CB522C42175}" type="pres">
      <dgm:prSet presAssocID="{049E340B-0899-4E4D-9F02-DB726B3A38B8}" presName="sibTrans" presStyleCnt="0"/>
      <dgm:spPr/>
    </dgm:pt>
    <dgm:pt modelId="{E2347688-975F-4D11-B6E7-772C751675CD}" type="pres">
      <dgm:prSet presAssocID="{8304A85D-3309-4BB7-ABD0-A03B2C32E28A}" presName="node" presStyleLbl="node1" presStyleIdx="2" presStyleCnt="7">
        <dgm:presLayoutVars>
          <dgm:bulletEnabled val="1"/>
        </dgm:presLayoutVars>
      </dgm:prSet>
      <dgm:spPr/>
    </dgm:pt>
    <dgm:pt modelId="{EB3E8F35-54E5-4EE6-82B8-0DD2A38DE95B}" type="pres">
      <dgm:prSet presAssocID="{D9C4E763-BF6B-4E35-8E85-73AD724FF44D}" presName="sibTrans" presStyleCnt="0"/>
      <dgm:spPr/>
    </dgm:pt>
    <dgm:pt modelId="{A46D0466-8DBA-4D95-87E8-6AD9CFFC6C40}" type="pres">
      <dgm:prSet presAssocID="{796C97FB-CA74-4EAC-9F3A-19ACE049D178}" presName="node" presStyleLbl="node1" presStyleIdx="3" presStyleCnt="7">
        <dgm:presLayoutVars>
          <dgm:bulletEnabled val="1"/>
        </dgm:presLayoutVars>
      </dgm:prSet>
      <dgm:spPr/>
    </dgm:pt>
    <dgm:pt modelId="{E248558C-2703-4D68-8C50-C588949CDE5F}" type="pres">
      <dgm:prSet presAssocID="{0714A808-7BB8-4FB2-9CBC-783A5E8DF144}" presName="sibTrans" presStyleCnt="0"/>
      <dgm:spPr/>
    </dgm:pt>
    <dgm:pt modelId="{94EA4F74-9A51-4C8B-B085-F6E1EA26AED5}" type="pres">
      <dgm:prSet presAssocID="{DC41887A-7AFB-43D7-8954-B8B93831D58A}" presName="node" presStyleLbl="node1" presStyleIdx="4" presStyleCnt="7">
        <dgm:presLayoutVars>
          <dgm:bulletEnabled val="1"/>
        </dgm:presLayoutVars>
      </dgm:prSet>
      <dgm:spPr/>
    </dgm:pt>
    <dgm:pt modelId="{AF820803-8A48-4867-B156-90BAB7831EF0}" type="pres">
      <dgm:prSet presAssocID="{3BDFDECD-72E1-4B4A-9BA1-9B1CFA1C4C4D}" presName="sibTrans" presStyleCnt="0"/>
      <dgm:spPr/>
    </dgm:pt>
    <dgm:pt modelId="{4AABBA44-4B4D-48EE-A09E-F6EC0A3CD56E}" type="pres">
      <dgm:prSet presAssocID="{5289E411-AE05-4F74-88BB-327A426DBC5E}" presName="node" presStyleLbl="node1" presStyleIdx="5" presStyleCnt="7">
        <dgm:presLayoutVars>
          <dgm:bulletEnabled val="1"/>
        </dgm:presLayoutVars>
      </dgm:prSet>
      <dgm:spPr/>
    </dgm:pt>
    <dgm:pt modelId="{18F3E355-D58F-4C5A-9B88-BC6C3DF98BA9}" type="pres">
      <dgm:prSet presAssocID="{4CB808CD-292A-4FDA-8F68-2A69D999801D}" presName="sibTrans" presStyleCnt="0"/>
      <dgm:spPr/>
    </dgm:pt>
    <dgm:pt modelId="{286C8966-5818-4D67-B54D-D5C2E935DD67}" type="pres">
      <dgm:prSet presAssocID="{FF4197D6-3AC0-48A1-9E14-35BD252A547E}" presName="node" presStyleLbl="node1" presStyleIdx="6" presStyleCnt="7">
        <dgm:presLayoutVars>
          <dgm:bulletEnabled val="1"/>
        </dgm:presLayoutVars>
      </dgm:prSet>
      <dgm:spPr/>
    </dgm:pt>
  </dgm:ptLst>
  <dgm:cxnLst>
    <dgm:cxn modelId="{E8D63816-19A9-4060-8020-5DF9677A9011}" type="presOf" srcId="{5289E411-AE05-4F74-88BB-327A426DBC5E}" destId="{4AABBA44-4B4D-48EE-A09E-F6EC0A3CD56E}" srcOrd="0" destOrd="0" presId="urn:microsoft.com/office/officeart/2005/8/layout/default"/>
    <dgm:cxn modelId="{5A5EA51B-F398-4130-A4EE-D7B1CE609EE3}" type="presOf" srcId="{FF4197D6-3AC0-48A1-9E14-35BD252A547E}" destId="{286C8966-5818-4D67-B54D-D5C2E935DD67}" srcOrd="0" destOrd="0" presId="urn:microsoft.com/office/officeart/2005/8/layout/default"/>
    <dgm:cxn modelId="{D2ECDA35-BDBE-4CF6-9FE9-563DE1AA6A5E}" srcId="{7FDB69FF-33DD-49F4-82E2-E266F3EF636D}" destId="{5289E411-AE05-4F74-88BB-327A426DBC5E}" srcOrd="5" destOrd="0" parTransId="{5D06CA0F-BC36-4CE3-8EE1-ABAB45C028C7}" sibTransId="{4CB808CD-292A-4FDA-8F68-2A69D999801D}"/>
    <dgm:cxn modelId="{31D6064F-F372-459F-85D5-36984AD5550E}" type="presOf" srcId="{1E12C8CD-2093-44CC-9541-12DAA7ACF7F8}" destId="{BA341B5D-9069-4836-8696-7FAF52C4B0E9}" srcOrd="0" destOrd="0" presId="urn:microsoft.com/office/officeart/2005/8/layout/default"/>
    <dgm:cxn modelId="{3711CE69-8C4E-4B15-8C47-74122FCC2B7A}" type="presOf" srcId="{59C01C71-8F6F-4A9D-9089-11E085C019FC}" destId="{D9FF1732-1EEF-417F-9F82-7C3B29E18F88}" srcOrd="0" destOrd="0" presId="urn:microsoft.com/office/officeart/2005/8/layout/default"/>
    <dgm:cxn modelId="{B4784475-87F7-4587-80C8-4AEEA25B82ED}" type="presOf" srcId="{8304A85D-3309-4BB7-ABD0-A03B2C32E28A}" destId="{E2347688-975F-4D11-B6E7-772C751675CD}" srcOrd="0" destOrd="0" presId="urn:microsoft.com/office/officeart/2005/8/layout/default"/>
    <dgm:cxn modelId="{00B54478-0D35-45CA-8A5F-2AC9CE8E0E2A}" type="presOf" srcId="{7FDB69FF-33DD-49F4-82E2-E266F3EF636D}" destId="{93B4E82F-0A5F-46B2-8FB3-B96AA46FCE61}" srcOrd="0" destOrd="0" presId="urn:microsoft.com/office/officeart/2005/8/layout/default"/>
    <dgm:cxn modelId="{52197789-C40F-4EA8-8070-C4521F6C4BC6}" srcId="{7FDB69FF-33DD-49F4-82E2-E266F3EF636D}" destId="{59C01C71-8F6F-4A9D-9089-11E085C019FC}" srcOrd="0" destOrd="0" parTransId="{F8C6F90E-73AF-4015-BF18-5E8312E0AECB}" sibTransId="{1663200C-EB23-453F-BE19-E361C9A28A47}"/>
    <dgm:cxn modelId="{FF884690-FEC6-4F7C-A5BF-37A6D21BFB86}" srcId="{7FDB69FF-33DD-49F4-82E2-E266F3EF636D}" destId="{8304A85D-3309-4BB7-ABD0-A03B2C32E28A}" srcOrd="2" destOrd="0" parTransId="{32EECCF5-9B6A-4498-BC8C-DA0B5D38D214}" sibTransId="{D9C4E763-BF6B-4E35-8E85-73AD724FF44D}"/>
    <dgm:cxn modelId="{5CDE2B95-CC8E-4406-B6A4-15B22CEC863F}" type="presOf" srcId="{796C97FB-CA74-4EAC-9F3A-19ACE049D178}" destId="{A46D0466-8DBA-4D95-87E8-6AD9CFFC6C40}" srcOrd="0" destOrd="0" presId="urn:microsoft.com/office/officeart/2005/8/layout/default"/>
    <dgm:cxn modelId="{ECB8FEA9-2786-42CB-91C4-1C73B6D0B64B}" srcId="{7FDB69FF-33DD-49F4-82E2-E266F3EF636D}" destId="{DC41887A-7AFB-43D7-8954-B8B93831D58A}" srcOrd="4" destOrd="0" parTransId="{0BCF2E15-CB7C-4FF1-9BB2-9F8490D01123}" sibTransId="{3BDFDECD-72E1-4B4A-9BA1-9B1CFA1C4C4D}"/>
    <dgm:cxn modelId="{D3973CC0-66BC-4701-8C09-E341A461CD63}" type="presOf" srcId="{DC41887A-7AFB-43D7-8954-B8B93831D58A}" destId="{94EA4F74-9A51-4C8B-B085-F6E1EA26AED5}" srcOrd="0" destOrd="0" presId="urn:microsoft.com/office/officeart/2005/8/layout/default"/>
    <dgm:cxn modelId="{3CC02BCC-1B1E-4AA7-B33D-CB7099D786A8}" srcId="{7FDB69FF-33DD-49F4-82E2-E266F3EF636D}" destId="{796C97FB-CA74-4EAC-9F3A-19ACE049D178}" srcOrd="3" destOrd="0" parTransId="{8AB146AD-A28C-4A6A-BC41-641BB72CC8E8}" sibTransId="{0714A808-7BB8-4FB2-9CBC-783A5E8DF144}"/>
    <dgm:cxn modelId="{B15DF9FA-EDB2-444A-A94F-E640BFFEA434}" srcId="{7FDB69FF-33DD-49F4-82E2-E266F3EF636D}" destId="{FF4197D6-3AC0-48A1-9E14-35BD252A547E}" srcOrd="6" destOrd="0" parTransId="{5C935788-4B1A-4AE9-8B7C-639E4914EB0C}" sibTransId="{598990D8-C8A6-4F83-A134-387163B37486}"/>
    <dgm:cxn modelId="{46FBC2FC-3E71-465C-8B76-E36BAE58C591}" srcId="{7FDB69FF-33DD-49F4-82E2-E266F3EF636D}" destId="{1E12C8CD-2093-44CC-9541-12DAA7ACF7F8}" srcOrd="1" destOrd="0" parTransId="{7EADD7CF-74E9-4B6F-AAFF-C366E69AB5DF}" sibTransId="{049E340B-0899-4E4D-9F02-DB726B3A38B8}"/>
    <dgm:cxn modelId="{BCA4CD5C-4E6D-4F43-A910-4C320EAB61C7}" type="presParOf" srcId="{93B4E82F-0A5F-46B2-8FB3-B96AA46FCE61}" destId="{D9FF1732-1EEF-417F-9F82-7C3B29E18F88}" srcOrd="0" destOrd="0" presId="urn:microsoft.com/office/officeart/2005/8/layout/default"/>
    <dgm:cxn modelId="{437C3F55-E92D-4CF2-B8E6-70C7E41DC661}" type="presParOf" srcId="{93B4E82F-0A5F-46B2-8FB3-B96AA46FCE61}" destId="{9582F0FE-CF66-4A7C-BF6A-817A6AB47937}" srcOrd="1" destOrd="0" presId="urn:microsoft.com/office/officeart/2005/8/layout/default"/>
    <dgm:cxn modelId="{7B07261E-BC54-46F5-9112-0EF94DC77BE5}" type="presParOf" srcId="{93B4E82F-0A5F-46B2-8FB3-B96AA46FCE61}" destId="{BA341B5D-9069-4836-8696-7FAF52C4B0E9}" srcOrd="2" destOrd="0" presId="urn:microsoft.com/office/officeart/2005/8/layout/default"/>
    <dgm:cxn modelId="{D2B30D64-0B45-4465-A3F6-28FC7FE59919}" type="presParOf" srcId="{93B4E82F-0A5F-46B2-8FB3-B96AA46FCE61}" destId="{EE1A6689-8D2A-4C1D-8EF9-6CB522C42175}" srcOrd="3" destOrd="0" presId="urn:microsoft.com/office/officeart/2005/8/layout/default"/>
    <dgm:cxn modelId="{D4CA90E2-03FC-42AE-BB25-01E0C76570A6}" type="presParOf" srcId="{93B4E82F-0A5F-46B2-8FB3-B96AA46FCE61}" destId="{E2347688-975F-4D11-B6E7-772C751675CD}" srcOrd="4" destOrd="0" presId="urn:microsoft.com/office/officeart/2005/8/layout/default"/>
    <dgm:cxn modelId="{BF47121C-E3D4-40BF-85D8-79C16E9A5296}" type="presParOf" srcId="{93B4E82F-0A5F-46B2-8FB3-B96AA46FCE61}" destId="{EB3E8F35-54E5-4EE6-82B8-0DD2A38DE95B}" srcOrd="5" destOrd="0" presId="urn:microsoft.com/office/officeart/2005/8/layout/default"/>
    <dgm:cxn modelId="{55AE5CE9-5DE4-42D6-BAD1-22B74B44C89C}" type="presParOf" srcId="{93B4E82F-0A5F-46B2-8FB3-B96AA46FCE61}" destId="{A46D0466-8DBA-4D95-87E8-6AD9CFFC6C40}" srcOrd="6" destOrd="0" presId="urn:microsoft.com/office/officeart/2005/8/layout/default"/>
    <dgm:cxn modelId="{7AAA9706-8B8C-4F32-ABB6-E9945F3A9375}" type="presParOf" srcId="{93B4E82F-0A5F-46B2-8FB3-B96AA46FCE61}" destId="{E248558C-2703-4D68-8C50-C588949CDE5F}" srcOrd="7" destOrd="0" presId="urn:microsoft.com/office/officeart/2005/8/layout/default"/>
    <dgm:cxn modelId="{7A22C12A-9AF2-49AE-A9AA-9B363CC20268}" type="presParOf" srcId="{93B4E82F-0A5F-46B2-8FB3-B96AA46FCE61}" destId="{94EA4F74-9A51-4C8B-B085-F6E1EA26AED5}" srcOrd="8" destOrd="0" presId="urn:microsoft.com/office/officeart/2005/8/layout/default"/>
    <dgm:cxn modelId="{7D4D3C11-946E-4B12-B26D-AF98D3BF0A20}" type="presParOf" srcId="{93B4E82F-0A5F-46B2-8FB3-B96AA46FCE61}" destId="{AF820803-8A48-4867-B156-90BAB7831EF0}" srcOrd="9" destOrd="0" presId="urn:microsoft.com/office/officeart/2005/8/layout/default"/>
    <dgm:cxn modelId="{742415A8-7DC5-4CF8-9E94-0E63AE9E8BF0}" type="presParOf" srcId="{93B4E82F-0A5F-46B2-8FB3-B96AA46FCE61}" destId="{4AABBA44-4B4D-48EE-A09E-F6EC0A3CD56E}" srcOrd="10" destOrd="0" presId="urn:microsoft.com/office/officeart/2005/8/layout/default"/>
    <dgm:cxn modelId="{E49DB02D-E338-4449-83B0-EDE61179177E}" type="presParOf" srcId="{93B4E82F-0A5F-46B2-8FB3-B96AA46FCE61}" destId="{18F3E355-D58F-4C5A-9B88-BC6C3DF98BA9}" srcOrd="11" destOrd="0" presId="urn:microsoft.com/office/officeart/2005/8/layout/default"/>
    <dgm:cxn modelId="{2EDF7298-3B10-499A-93B6-A5A8FE749459}" type="presParOf" srcId="{93B4E82F-0A5F-46B2-8FB3-B96AA46FCE61}" destId="{286C8966-5818-4D67-B54D-D5C2E935DD67}" srcOrd="1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F1732-1EEF-417F-9F82-7C3B29E18F88}">
      <dsp:nvSpPr>
        <dsp:cNvPr id="0" name=""/>
        <dsp:cNvSpPr/>
      </dsp:nvSpPr>
      <dsp:spPr>
        <a:xfrm>
          <a:off x="273769" y="584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QVT QVTCT</a:t>
          </a:r>
          <a:endParaRPr lang="en-US" sz="2500" kern="1200" dirty="0"/>
        </a:p>
      </dsp:txBody>
      <dsp:txXfrm>
        <a:off x="273769" y="584"/>
        <a:ext cx="2262396" cy="1357438"/>
      </dsp:txXfrm>
    </dsp:sp>
    <dsp:sp modelId="{BA341B5D-9069-4836-8696-7FAF52C4B0E9}">
      <dsp:nvSpPr>
        <dsp:cNvPr id="0" name=""/>
        <dsp:cNvSpPr/>
      </dsp:nvSpPr>
      <dsp:spPr>
        <a:xfrm>
          <a:off x="2762405" y="584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Maintien en </a:t>
          </a:r>
          <a:r>
            <a:rPr lang="fr-FR" sz="2500" kern="1200" dirty="0"/>
            <a:t>l’emploi</a:t>
          </a:r>
          <a:endParaRPr lang="en-US" sz="2500" kern="1200" dirty="0"/>
        </a:p>
      </dsp:txBody>
      <dsp:txXfrm>
        <a:off x="2762405" y="584"/>
        <a:ext cx="2262396" cy="1357438"/>
      </dsp:txXfrm>
    </dsp:sp>
    <dsp:sp modelId="{E2347688-975F-4D11-B6E7-772C751675CD}">
      <dsp:nvSpPr>
        <dsp:cNvPr id="0" name=""/>
        <dsp:cNvSpPr/>
      </dsp:nvSpPr>
      <dsp:spPr>
        <a:xfrm>
          <a:off x="5251042" y="584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Conditions de travail </a:t>
          </a:r>
          <a:endParaRPr lang="en-US" sz="2500" kern="1200" dirty="0"/>
        </a:p>
      </dsp:txBody>
      <dsp:txXfrm>
        <a:off x="5251042" y="584"/>
        <a:ext cx="2262396" cy="1357438"/>
      </dsp:txXfrm>
    </dsp:sp>
    <dsp:sp modelId="{A46D0466-8DBA-4D95-87E8-6AD9CFFC6C40}">
      <dsp:nvSpPr>
        <dsp:cNvPr id="0" name=""/>
        <dsp:cNvSpPr/>
      </dsp:nvSpPr>
      <dsp:spPr>
        <a:xfrm>
          <a:off x="273769" y="1584262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Handicap</a:t>
          </a:r>
          <a:endParaRPr lang="en-US" sz="2500" kern="1200" dirty="0"/>
        </a:p>
      </dsp:txBody>
      <dsp:txXfrm>
        <a:off x="273769" y="1584262"/>
        <a:ext cx="2262396" cy="1357438"/>
      </dsp:txXfrm>
    </dsp:sp>
    <dsp:sp modelId="{94EA4F74-9A51-4C8B-B085-F6E1EA26AED5}">
      <dsp:nvSpPr>
        <dsp:cNvPr id="0" name=""/>
        <dsp:cNvSpPr/>
      </dsp:nvSpPr>
      <dsp:spPr>
        <a:xfrm>
          <a:off x="2762405" y="1584262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SPSTI</a:t>
          </a:r>
          <a:endParaRPr lang="en-US" sz="2500" kern="1200" dirty="0"/>
        </a:p>
      </dsp:txBody>
      <dsp:txXfrm>
        <a:off x="2762405" y="1584262"/>
        <a:ext cx="2262396" cy="1357438"/>
      </dsp:txXfrm>
    </dsp:sp>
    <dsp:sp modelId="{4AABBA44-4B4D-48EE-A09E-F6EC0A3CD56E}">
      <dsp:nvSpPr>
        <dsp:cNvPr id="0" name=""/>
        <dsp:cNvSpPr/>
      </dsp:nvSpPr>
      <dsp:spPr>
        <a:xfrm>
          <a:off x="5251042" y="1584262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RSE RSO</a:t>
          </a:r>
          <a:r>
            <a:rPr lang="en-US" sz="2500" kern="1200"/>
            <a:t>……</a:t>
          </a:r>
        </a:p>
      </dsp:txBody>
      <dsp:txXfrm>
        <a:off x="5251042" y="1584262"/>
        <a:ext cx="2262396" cy="1357438"/>
      </dsp:txXfrm>
    </dsp:sp>
    <dsp:sp modelId="{286C8966-5818-4D67-B54D-D5C2E935DD67}">
      <dsp:nvSpPr>
        <dsp:cNvPr id="0" name=""/>
        <dsp:cNvSpPr/>
      </dsp:nvSpPr>
      <dsp:spPr>
        <a:xfrm>
          <a:off x="2762405" y="3167940"/>
          <a:ext cx="2262396" cy="1357438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En lien avec le réseau national TRAVAIL</a:t>
          </a:r>
          <a:endParaRPr lang="en-US" sz="2500" kern="1200"/>
        </a:p>
      </dsp:txBody>
      <dsp:txXfrm>
        <a:off x="2762405" y="3167940"/>
        <a:ext cx="2262396" cy="1357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93F6-158F-4B7E-A384-A5297806B941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CA85-BDF0-4A1D-81BC-34AB27BBB3C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33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F382B-8D48-4797-964B-D2196DA30C80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7F00D-2675-42D5-91BC-6C75D8E0C00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64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4428004" y="2420908"/>
            <a:ext cx="360000" cy="828092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46A0C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3716188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4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997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32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oundRect">
            <a:avLst/>
          </a:prstGeom>
          <a:solidFill>
            <a:srgbClr val="F85007"/>
          </a:solidFill>
          <a:ln>
            <a:noFill/>
          </a:ln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3716188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08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>
            <a:lvl1pPr algn="just">
              <a:defRPr sz="2800"/>
            </a:lvl1pPr>
            <a:lvl2pPr algn="just">
              <a:defRPr sz="2400"/>
            </a:lvl2pPr>
            <a:lvl3pPr algn="just">
              <a:defRPr sz="20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752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8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984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105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075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49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55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643"/>
            <a:ext cx="7859216" cy="900000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 b="1" baseline="0">
                <a:latin typeface="Arial Narrow" panose="020B0606020202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9320"/>
            <a:ext cx="8229600" cy="4860000"/>
          </a:xfrm>
        </p:spPr>
        <p:txBody>
          <a:bodyPr anchor="ctr"/>
          <a:lstStyle>
            <a:lvl1pPr marL="0" indent="0">
              <a:buFontTx/>
              <a:buNone/>
              <a:defRPr sz="2800" b="1">
                <a:latin typeface="Arial Narrow" panose="020B0606020202030204" pitchFamily="34" charset="0"/>
              </a:defRPr>
            </a:lvl1pPr>
            <a:lvl2pPr marL="176213" indent="-176213">
              <a:buFont typeface="Arial" panose="020B0604020202020204" pitchFamily="34" charset="0"/>
              <a:buChar char="•"/>
              <a:defRPr sz="2400">
                <a:latin typeface="Arial Narrow" panose="020B0606020202030204" pitchFamily="34" charset="0"/>
              </a:defRPr>
            </a:lvl2pPr>
            <a:lvl3pPr marL="914400" indent="0">
              <a:buFontTx/>
              <a:buNone/>
              <a:defRPr>
                <a:latin typeface="Arial Narrow" panose="020B0606020202030204" pitchFamily="34" charset="0"/>
              </a:defRPr>
            </a:lvl3pPr>
            <a:lvl4pPr marL="1371600" indent="0">
              <a:buFontTx/>
              <a:buNone/>
              <a:defRPr>
                <a:latin typeface="Arial Narrow" panose="020B0606020202030204" pitchFamily="34" charset="0"/>
              </a:defRPr>
            </a:lvl4pPr>
            <a:lvl5pPr marL="1828800" indent="0">
              <a:buFontTx/>
              <a:buNone/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4752463" y="2565369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85007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201368"/>
            <a:ext cx="540000" cy="540000"/>
          </a:xfrm>
          <a:prstGeom prst="rect">
            <a:avLst/>
          </a:prstGeom>
        </p:spPr>
      </p:pic>
      <p:sp>
        <p:nvSpPr>
          <p:cNvPr id="14" name="Espace réservé du numéro de diapositive 5"/>
          <p:cNvSpPr txBox="1">
            <a:spLocks/>
          </p:cNvSpPr>
          <p:nvPr userDrawn="1"/>
        </p:nvSpPr>
        <p:spPr>
          <a:xfrm>
            <a:off x="6553200" y="62888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277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141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282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A43-3EFF-44BD-8F15-9C1713EA8C18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99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</a:t>
            </a:r>
            <a:r>
              <a:rPr lang="fr-FR" dirty="0" err="1"/>
              <a:t>stLesyles</a:t>
            </a:r>
            <a:r>
              <a:rPr lang="fr-FR" dirty="0"/>
              <a:t>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E24B0E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2855"/>
            <a:ext cx="2133600" cy="365125"/>
          </a:xfrm>
        </p:spPr>
        <p:txBody>
          <a:bodyPr/>
          <a:lstStyle>
            <a:lvl1pPr>
              <a:defRPr sz="16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52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10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anchor="ctr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12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44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71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7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07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9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10" name="Espace réservé du numéro de diapositive 5"/>
          <p:cNvSpPr txBox="1">
            <a:spLocks/>
          </p:cNvSpPr>
          <p:nvPr userDrawn="1"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80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248FD-29AC-454C-A837-282DB87E5676}" type="datetimeFigureOut">
              <a:rPr lang="fr-FR" smtClean="0"/>
              <a:pPr/>
              <a:t>24/01/2023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26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3FA43-3EFF-44BD-8F15-9C1713EA8C18}" type="datetimeFigureOut">
              <a:rPr lang="fr-FR" smtClean="0"/>
              <a:pPr/>
              <a:t>24/01/2023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346F9-2AB0-4F86-B83C-CAEB9AB1E82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 rot="16200000">
            <a:off x="4752463" y="2519418"/>
            <a:ext cx="180000" cy="7812000"/>
          </a:xfrm>
          <a:prstGeom prst="rect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4" y="6155417"/>
            <a:ext cx="540000" cy="540000"/>
          </a:xfrm>
          <a:prstGeom prst="rect">
            <a:avLst/>
          </a:prstGeom>
        </p:spPr>
      </p:pic>
      <p:sp>
        <p:nvSpPr>
          <p:cNvPr id="9" name="Espace réservé du numéro de diapositive 5"/>
          <p:cNvSpPr txBox="1">
            <a:spLocks/>
          </p:cNvSpPr>
          <p:nvPr/>
        </p:nvSpPr>
        <p:spPr>
          <a:xfrm>
            <a:off x="6553200" y="62428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40A2C7-7711-4E4C-A05E-77A7F44DC5F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049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8/10/relationships/comments" Target="../comments/modernComment_143_88491A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B09980-2709-4EC7-BE10-D0C7145DD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96" y="2132856"/>
            <a:ext cx="8229600" cy="2232248"/>
          </a:xfrm>
        </p:spPr>
        <p:txBody>
          <a:bodyPr/>
          <a:lstStyle/>
          <a:p>
            <a:pPr algn="ctr"/>
            <a:r>
              <a:rPr lang="fr-FR" sz="4000" b="1" i="1" dirty="0">
                <a:solidFill>
                  <a:srgbClr val="F46A0C"/>
                </a:solidFill>
              </a:rPr>
              <a:t>La Commission TRAVAIL</a:t>
            </a:r>
            <a:endParaRPr lang="fr-FR" dirty="0">
              <a:solidFill>
                <a:srgbClr val="F46A0C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63A336B-CBD1-4590-A0A5-B7548BA416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34883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8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sz="3100" kern="1200" dirty="0">
                <a:latin typeface="+mj-lt"/>
                <a:ea typeface="+mj-ea"/>
                <a:cs typeface="+mj-cs"/>
              </a:rPr>
              <a:t>La commission est ouverte à tous les militants, élus ou non, souhaitant s’impliquer dans les sujets abordés</a:t>
            </a:r>
            <a:endParaRPr lang="fr-FR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Espace réservé du contenu 2">
            <a:extLst>
              <a:ext uri="{FF2B5EF4-FFF2-40B4-BE49-F238E27FC236}">
                <a16:creationId xmlns:a16="http://schemas.microsoft.com/office/drawing/2014/main" id="{D8F52E48-5D50-B231-C9C2-713FA2E68D0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8745971"/>
              </p:ext>
            </p:extLst>
          </p:nvPr>
        </p:nvGraphicFramePr>
        <p:xfrm>
          <a:off x="457200" y="1700808"/>
          <a:ext cx="778720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AAAFEF46-31CB-4DC2-B662-6B4FE1C5A66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60464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5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70C0"/>
                </a:solidFill>
              </a:rPr>
              <a:t>Le fonctionnement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9320"/>
            <a:ext cx="8229600" cy="4715984"/>
          </a:xfrm>
        </p:spPr>
        <p:txBody>
          <a:bodyPr/>
          <a:lstStyle/>
          <a:p>
            <a:pPr algn="ctr"/>
            <a:r>
              <a:rPr lang="fr-FR" dirty="0"/>
              <a:t>La commission se réunit 6 fois par an en tournant dans  chaque département de la Région. </a:t>
            </a:r>
          </a:p>
          <a:p>
            <a:pPr algn="ctr"/>
            <a:r>
              <a:rPr lang="fr-FR" dirty="0"/>
              <a:t>Les membres se retrouvent sur des journées régionales à thèmes et également sur des sujets spécifiques.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460D329-8E42-4A95-AA4C-C5A3A1BC8A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2389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31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C97315-FFB0-484C-BB2F-E1A6E39A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>
                <a:solidFill>
                  <a:srgbClr val="0070C0"/>
                </a:solidFill>
              </a:rPr>
              <a:t>Les missions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DD8FD7-B4CD-427B-BFB4-C00E52A9C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Ils veillent sur l’actualité et les sujets forts du moment.</a:t>
            </a:r>
          </a:p>
          <a:p>
            <a:pPr algn="just"/>
            <a:r>
              <a:rPr lang="fr-FR" dirty="0"/>
              <a:t>Ils organisent et préparent les journées régionales à thème.</a:t>
            </a:r>
          </a:p>
          <a:p>
            <a:pPr algn="just"/>
            <a:r>
              <a:rPr lang="fr-FR" dirty="0"/>
              <a:t>Ils interviennent dans les instances CFDT de la région.</a:t>
            </a:r>
          </a:p>
          <a:p>
            <a:pPr algn="just"/>
            <a:r>
              <a:rPr lang="fr-FR" dirty="0"/>
              <a:t>Ils échangent sur leurs expériences pratiques.</a:t>
            </a:r>
          </a:p>
          <a:p>
            <a:pPr algn="just"/>
            <a:r>
              <a:rPr lang="fr-FR" dirty="0"/>
              <a:t>Les membres de la commission sont des personnes ressources pour les syndicats et les sections.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5F2ABE5-8F56-4452-AF9E-9924A5F567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982632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3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7DB9E-AA97-4EC1-9767-6B7846C6D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>
                <a:solidFill>
                  <a:srgbClr val="0070C0"/>
                </a:solidFill>
              </a:rPr>
              <a:t>Les missions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057C0E-1FB6-4C23-93D4-353E71D85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Ils accompagnent les mandatés.</a:t>
            </a:r>
          </a:p>
          <a:p>
            <a:pPr algn="just"/>
            <a:r>
              <a:rPr lang="fr-FR" dirty="0"/>
              <a:t>Ils assurent le suivi de la convention avec l’AGEFIPH.</a:t>
            </a:r>
          </a:p>
          <a:p>
            <a:r>
              <a:rPr lang="fr-FR" dirty="0"/>
              <a:t>Ils organisent des travaux avec les partenaires mutualistes.</a:t>
            </a:r>
          </a:p>
          <a:p>
            <a:r>
              <a:rPr lang="fr-FR" dirty="0"/>
              <a:t>Ils travaillent en lien avec la commission EFOP.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3F3F0C5-E705-4FC4-BA6F-E88D06465B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982632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05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70C0"/>
                </a:solidFill>
              </a:rPr>
              <a:t>Les orientations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9320"/>
            <a:ext cx="8229600" cy="4715984"/>
          </a:xfrm>
        </p:spPr>
        <p:txBody>
          <a:bodyPr/>
          <a:lstStyle/>
          <a:p>
            <a:pPr algn="just"/>
            <a:r>
              <a:rPr lang="fr-FR" dirty="0"/>
              <a:t>Les travaux sont orientés par le réseau TRAVAIL confédéral mais aussi par l’actualité régionale.</a:t>
            </a:r>
          </a:p>
          <a:p>
            <a:pPr algn="just"/>
            <a:r>
              <a:rPr lang="fr-FR" dirty="0"/>
              <a:t>Elles sont également définies </a:t>
            </a:r>
            <a:r>
              <a:rPr lang="fr-FR" dirty="0">
                <a:solidFill>
                  <a:srgbClr val="FF0000"/>
                </a:solidFill>
              </a:rPr>
              <a:t>dans le plan santé travail, </a:t>
            </a:r>
            <a:r>
              <a:rPr lang="fr-FR" dirty="0"/>
              <a:t>et dans le plan régional santé travail de la DREETS, les partenaires sociaux et les institutionnels (ARACT, CARSAT, MSA…).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069592-AF5B-46CD-9084-212D501F0D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31657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576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70C0"/>
                </a:solidFill>
              </a:rPr>
              <a:t>Les mandatés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9320"/>
            <a:ext cx="8229600" cy="4715984"/>
          </a:xfrm>
        </p:spPr>
        <p:txBody>
          <a:bodyPr/>
          <a:lstStyle/>
          <a:p>
            <a:pPr algn="ctr"/>
            <a:r>
              <a:rPr lang="fr-FR" dirty="0"/>
              <a:t>Des réunions spécifiques sont programmées pour les mandatés de la Région dans les : </a:t>
            </a:r>
          </a:p>
          <a:p>
            <a:pPr algn="ctr"/>
            <a:r>
              <a:rPr lang="fr-FR" dirty="0"/>
              <a:t>SPSTI</a:t>
            </a:r>
          </a:p>
          <a:p>
            <a:pPr algn="ctr"/>
            <a:r>
              <a:rPr lang="fr-FR" dirty="0"/>
              <a:t>CARSAT, CRATMP, CTR</a:t>
            </a:r>
          </a:p>
          <a:p>
            <a:pPr algn="ctr"/>
            <a:r>
              <a:rPr lang="fr-FR" dirty="0"/>
              <a:t>ARACT</a:t>
            </a:r>
            <a:r>
              <a:rPr lang="mr-IN" dirty="0"/>
              <a:t>…</a:t>
            </a:r>
            <a:endParaRPr lang="fr-FR" dirty="0"/>
          </a:p>
          <a:p>
            <a:pPr algn="ctr"/>
            <a:r>
              <a:rPr lang="fr-FR" dirty="0"/>
              <a:t>Des formations spécifiques sont mises en place pour les </a:t>
            </a:r>
          </a:p>
          <a:p>
            <a:pPr algn="ctr"/>
            <a:r>
              <a:rPr lang="fr-FR" dirty="0"/>
              <a:t>mandatés des SPSTI.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BB4939F-55F5-44BC-A36B-9D74A6EA7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3210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AEA42-5CC5-4325-8F67-CFF141CF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GLOSSAIRE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20647CB-7FF9-4CFD-8EFA-86F18AE73393}"/>
              </a:ext>
            </a:extLst>
          </p:cNvPr>
          <p:cNvSpPr txBox="1"/>
          <p:nvPr/>
        </p:nvSpPr>
        <p:spPr>
          <a:xfrm>
            <a:off x="755576" y="1417638"/>
            <a:ext cx="79312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85007"/>
                </a:solidFill>
              </a:rPr>
              <a:t>SPSTI</a:t>
            </a:r>
            <a:r>
              <a:rPr lang="fr-FR" dirty="0"/>
              <a:t> :Services de Prévention et de Santé au Travail</a:t>
            </a:r>
          </a:p>
          <a:p>
            <a:r>
              <a:rPr lang="fr-FR" dirty="0">
                <a:solidFill>
                  <a:srgbClr val="F85007"/>
                </a:solidFill>
              </a:rPr>
              <a:t>CARSAT</a:t>
            </a:r>
            <a:r>
              <a:rPr lang="fr-FR" dirty="0"/>
              <a:t> : Caisse d’Assurance de Retraite et de SAnté au Travail</a:t>
            </a:r>
          </a:p>
          <a:p>
            <a:r>
              <a:rPr lang="fr-FR" dirty="0">
                <a:solidFill>
                  <a:srgbClr val="F85007"/>
                </a:solidFill>
              </a:rPr>
              <a:t>CRATMP</a:t>
            </a:r>
            <a:r>
              <a:rPr lang="fr-FR" dirty="0"/>
              <a:t> : Commission Régionale des Accidents de Travail et Maladie Professionnelle</a:t>
            </a:r>
          </a:p>
          <a:p>
            <a:r>
              <a:rPr lang="fr-FR" dirty="0">
                <a:solidFill>
                  <a:srgbClr val="F85007"/>
                </a:solidFill>
              </a:rPr>
              <a:t>CTR </a:t>
            </a:r>
            <a:r>
              <a:rPr lang="fr-FR" dirty="0"/>
              <a:t>: Comité Technique Régional</a:t>
            </a:r>
          </a:p>
          <a:p>
            <a:r>
              <a:rPr lang="fr-FR" dirty="0">
                <a:solidFill>
                  <a:srgbClr val="F85007"/>
                </a:solidFill>
              </a:rPr>
              <a:t>ARACT</a:t>
            </a:r>
            <a:r>
              <a:rPr lang="fr-FR" dirty="0"/>
              <a:t> : Agence Régionale pour l’Amélioration des Conditions de Travail</a:t>
            </a:r>
          </a:p>
          <a:p>
            <a:r>
              <a:rPr lang="fr-FR" dirty="0">
                <a:solidFill>
                  <a:srgbClr val="F85007"/>
                </a:solidFill>
              </a:rPr>
              <a:t>ANACT </a:t>
            </a:r>
            <a:r>
              <a:rPr lang="fr-FR" dirty="0"/>
              <a:t> : Agence Nationale pour l’Amélioration des Conditions de Travail</a:t>
            </a:r>
          </a:p>
          <a:p>
            <a:r>
              <a:rPr lang="fr-FR" dirty="0">
                <a:solidFill>
                  <a:srgbClr val="F85007"/>
                </a:solidFill>
              </a:rPr>
              <a:t>QVT</a:t>
            </a:r>
            <a:r>
              <a:rPr lang="fr-FR" dirty="0"/>
              <a:t> : Qualité de Vie au Travail</a:t>
            </a:r>
          </a:p>
          <a:p>
            <a:r>
              <a:rPr lang="fr-FR" dirty="0">
                <a:solidFill>
                  <a:srgbClr val="F85007"/>
                </a:solidFill>
              </a:rPr>
              <a:t>RSE</a:t>
            </a:r>
            <a:r>
              <a:rPr lang="fr-FR" dirty="0"/>
              <a:t> : Responsabilité Sociétale des Entreprises</a:t>
            </a:r>
          </a:p>
          <a:p>
            <a:r>
              <a:rPr lang="fr-FR" dirty="0">
                <a:solidFill>
                  <a:srgbClr val="F85007"/>
                </a:solidFill>
              </a:rPr>
              <a:t>RSO</a:t>
            </a:r>
            <a:r>
              <a:rPr lang="fr-FR" dirty="0"/>
              <a:t> : Responsabilité Sociétale des Organisations</a:t>
            </a:r>
          </a:p>
          <a:p>
            <a:r>
              <a:rPr lang="fr-FR" dirty="0">
                <a:solidFill>
                  <a:srgbClr val="F85007"/>
                </a:solidFill>
              </a:rPr>
              <a:t>AGEFIPH </a:t>
            </a:r>
            <a:r>
              <a:rPr lang="fr-FR" dirty="0"/>
              <a:t>: Association de Gestion du Fonds pour l’Insertion Professionnelle des Personnes Handicapées</a:t>
            </a:r>
          </a:p>
          <a:p>
            <a:r>
              <a:rPr lang="fr-FR" dirty="0">
                <a:solidFill>
                  <a:srgbClr val="F85007"/>
                </a:solidFill>
              </a:rPr>
              <a:t>EFOP</a:t>
            </a:r>
            <a:r>
              <a:rPr lang="fr-FR" dirty="0"/>
              <a:t> : Emploi Formation et de l’Orientation Professionnelle 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7FCFDE8-380E-4F8B-A413-F81C285AB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2" y="5949280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04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4653136"/>
            <a:ext cx="7859216" cy="900000"/>
          </a:xfrm>
        </p:spPr>
        <p:txBody>
          <a:bodyPr>
            <a:normAutofit/>
          </a:bodyPr>
          <a:lstStyle/>
          <a:p>
            <a:pPr algn="r"/>
            <a:r>
              <a:rPr lang="fr-FR" dirty="0">
                <a:solidFill>
                  <a:srgbClr val="F85007"/>
                </a:solidFill>
              </a:rPr>
              <a:t>Merci de votre écoute </a:t>
            </a:r>
            <a:r>
              <a:rPr lang="mr-IN" dirty="0">
                <a:solidFill>
                  <a:srgbClr val="F85007"/>
                </a:solidFill>
              </a:rPr>
              <a:t>…</a:t>
            </a:r>
            <a:r>
              <a:rPr lang="fr-FR" dirty="0">
                <a:solidFill>
                  <a:srgbClr val="F85007"/>
                </a:solidFill>
              </a:rPr>
              <a:t>..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9712D32-4916-4D78-AC15-8D9AE1A548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13" y="5949280"/>
            <a:ext cx="797536" cy="7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9916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formation QVT-E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formation QVT-EP</Template>
  <TotalTime>17540</TotalTime>
  <Words>361</Words>
  <Application>Microsoft Macintosh PowerPoint</Application>
  <PresentationFormat>Affichage à l'écran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modèle formation QVT-EP</vt:lpstr>
      <vt:lpstr>Conception personnalisée</vt:lpstr>
      <vt:lpstr>Présentation PowerPoint</vt:lpstr>
      <vt:lpstr>La commission est ouverte à tous les militants, élus ou non, souhaitant s’impliquer dans les sujets abordés</vt:lpstr>
      <vt:lpstr>Le fonctionnement</vt:lpstr>
      <vt:lpstr>Les missions</vt:lpstr>
      <vt:lpstr>Les missions</vt:lpstr>
      <vt:lpstr>Les orientations</vt:lpstr>
      <vt:lpstr>Les mandatés</vt:lpstr>
      <vt:lpstr>GLOSSAIRE</vt:lpstr>
      <vt:lpstr>Merci de votre écoute …..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Grille de présentation</dc:title>
  <dc:creator>MAUSSION Philippe</dc:creator>
  <cp:lastModifiedBy>Caroline MAZZONI</cp:lastModifiedBy>
  <cp:revision>54</cp:revision>
  <cp:lastPrinted>2015-08-17T12:15:06Z</cp:lastPrinted>
  <dcterms:created xsi:type="dcterms:W3CDTF">2016-03-29T09:25:58Z</dcterms:created>
  <dcterms:modified xsi:type="dcterms:W3CDTF">2023-01-24T16:31:17Z</dcterms:modified>
</cp:coreProperties>
</file>