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6" r:id="rId3"/>
    <p:sldId id="271" r:id="rId4"/>
    <p:sldId id="269" r:id="rId5"/>
    <p:sldId id="272" r:id="rId6"/>
    <p:sldId id="278" r:id="rId7"/>
    <p:sldId id="279" r:id="rId8"/>
    <p:sldId id="280" r:id="rId9"/>
    <p:sldId id="274" r:id="rId10"/>
    <p:sldId id="281" r:id="rId11"/>
    <p:sldId id="282" r:id="rId12"/>
    <p:sldId id="283" r:id="rId13"/>
    <p:sldId id="276" r:id="rId14"/>
    <p:sldId id="277" r:id="rId15"/>
    <p:sldId id="287" r:id="rId16"/>
    <p:sldId id="265" r:id="rId17"/>
    <p:sldId id="285" r:id="rId18"/>
    <p:sldId id="268" r:id="rId19"/>
  </p:sldIdLst>
  <p:sldSz cx="9144000" cy="6858000" type="screen4x3"/>
  <p:notesSz cx="67849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5" cy="49284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5" cy="49284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34CFE83D-5212-434F-B3B4-CF6CF43EB8F4}" type="datetimeFigureOut">
              <a:rPr lang="fr-FR" smtClean="0"/>
              <a:t>25/01/17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498" y="4681975"/>
            <a:ext cx="5427980" cy="4435555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0155" cy="49284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3250" y="9362239"/>
            <a:ext cx="2940155" cy="49284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CFB21549-B33A-4BB5-AC8C-A0E1B86936B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55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latin typeface="Times New Roman" pitchFamily="18" charset="0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9488" indent="-288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3058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4282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5505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6728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7952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9175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0399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0A7F1E6-9242-47A6-8024-5A71917126D1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9488" indent="-288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3058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4282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5505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6728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7952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9175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0399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6FDFB81-DD96-4055-876A-438A199004E1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36600"/>
            <a:ext cx="4941887" cy="3705225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498" y="4684257"/>
            <a:ext cx="5427980" cy="44355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altLang="fr-FR" dirty="0" smtClean="0">
                <a:latin typeface="Times New Roman" pitchFamily="18" charset="0"/>
              </a:rPr>
              <a:t>Siège ergonomique : une personne ayant une pathologie dorsale : mise en place d’un siège ergonomique avec repose pied par exemple. </a:t>
            </a:r>
          </a:p>
          <a:p>
            <a:pPr eaLnBrk="1" hangingPunct="1"/>
            <a:r>
              <a:rPr lang="fr-FR" altLang="fr-FR" dirty="0" smtClean="0">
                <a:latin typeface="Times New Roman" pitchFamily="18" charset="0"/>
              </a:rPr>
              <a:t>Prothèse auditive : personne malentendante qui a besoin de s’équiper de prothèses auditives pour remplir ses missions professionnelles de façon correct (communication, sécurité…)</a:t>
            </a:r>
          </a:p>
          <a:p>
            <a:pPr eaLnBrk="1" hangingPunct="1"/>
            <a:r>
              <a:rPr lang="fr-FR" altLang="fr-FR" dirty="0" smtClean="0">
                <a:latin typeface="Times New Roman" pitchFamily="18" charset="0"/>
              </a:rPr>
              <a:t>Acquisition d’un véhicule : personne atteinte d’une maladie invalidante de type sclérose en plaque et qui est dans l’impossibilité de prendre les moyens de transport en commun : aide financière pour l’achat de son véhicule personnel afin qu’elle puisse se rendre à son travail. </a:t>
            </a:r>
          </a:p>
          <a:p>
            <a:pPr eaLnBrk="1" hangingPunct="1"/>
            <a:r>
              <a:rPr lang="fr-FR" altLang="fr-FR" dirty="0" smtClean="0">
                <a:latin typeface="Times New Roman" pitchFamily="18" charset="0"/>
              </a:rPr>
              <a:t>Aménagement de véhicule : boite automatique, commandes au volant si ne peut plus utiliser ses jambes…</a:t>
            </a:r>
          </a:p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  <a:p>
            <a:pPr eaLnBrk="1" hangingPunct="1"/>
            <a:r>
              <a:rPr lang="fr-FR" altLang="fr-FR" b="1" dirty="0" smtClean="0">
                <a:latin typeface="Times New Roman" pitchFamily="18" charset="0"/>
              </a:rPr>
              <a:t>Transition : Afin de bénéficier de ces différents outils, il est nécessaire d’être reconnu travailleur handicapé. </a:t>
            </a:r>
          </a:p>
          <a:p>
            <a:pPr eaLnBrk="1" hangingPunct="1"/>
            <a:r>
              <a:rPr lang="fr-FR" altLang="fr-FR" b="1" dirty="0" smtClean="0">
                <a:latin typeface="Times New Roman" pitchFamily="18" charset="0"/>
              </a:rPr>
              <a:t>Mais avant tout, pour vous, c’est quoi le handicap ? </a:t>
            </a:r>
          </a:p>
          <a:p>
            <a:pPr eaLnBrk="1" hangingPunct="1"/>
            <a:endParaRPr lang="fr-FR" altLang="fr-FR" b="1" dirty="0" smtClean="0">
              <a:latin typeface="Times New Roman" pitchFamily="18" charset="0"/>
            </a:endParaRPr>
          </a:p>
          <a:p>
            <a:pPr eaLnBrk="1" hangingPunct="1"/>
            <a:endParaRPr lang="fr-FR" altLang="fr-FR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B791D5-555B-4C6D-AA5E-A07A1093AE09}" type="slidenum">
              <a:rPr lang="fr-FR" altLang="fr-FR"/>
              <a:pPr/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441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9ABF46-CECE-4602-B0FF-9017E2C17F73}" type="datetimeFigureOut">
              <a:rPr lang="fr-FR" smtClean="0"/>
              <a:pPr/>
              <a:t>25/01/17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CE3C6-08E4-4106-9344-40B3D961BDB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4"/>
                </a:solidFill>
              </a:rPr>
              <a:t>Prévention de la Désinsertion Professionnelle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/>
                </a:solidFill>
              </a:rPr>
              <a:t>SERVICE SOCIAL </a:t>
            </a:r>
            <a:r>
              <a:rPr lang="fr-FR" dirty="0" smtClean="0">
                <a:solidFill>
                  <a:schemeClr val="accent4"/>
                </a:solidFill>
              </a:rPr>
              <a:t>CARSAT SUD-EST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7"/>
            <a:ext cx="2483768" cy="16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985" y="0"/>
            <a:ext cx="306101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PDP_nat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55647"/>
            <a:ext cx="2195736" cy="158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" y="-315416"/>
            <a:ext cx="923083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09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32452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25252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1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002060"/>
            </a:solidFill>
          </a:ln>
        </p:spPr>
        <p:txBody>
          <a:bodyPr/>
          <a:lstStyle/>
          <a:p>
            <a:pPr algn="ctr" eaLnBrk="1" hangingPunct="1"/>
            <a:r>
              <a:rPr lang="fr-FR" altLang="fr-FR" sz="3200" b="1" dirty="0" smtClean="0">
                <a:solidFill>
                  <a:schemeClr val="accent4"/>
                </a:solidFill>
                <a:effectLst/>
              </a:rPr>
              <a:t>Le licenciement pour inaptitude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611560" y="1412776"/>
            <a:ext cx="3384376" cy="72008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fr-FR" sz="1800" b="1" dirty="0">
                <a:solidFill>
                  <a:schemeClr val="accent4"/>
                </a:solidFill>
                <a:cs typeface="Arial" charset="0"/>
              </a:rPr>
              <a:t>ETAPES DU LICENCIEMENT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60032" y="1430338"/>
            <a:ext cx="3733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fr-FR" sz="1800" b="1" dirty="0">
                <a:solidFill>
                  <a:schemeClr val="accent4"/>
                </a:solidFill>
                <a:cs typeface="Arial" charset="0"/>
              </a:rPr>
              <a:t>LES GARANTIES A L’OCCASION</a:t>
            </a:r>
          </a:p>
          <a:p>
            <a:pPr algn="ctr" eaLnBrk="1" hangingPunct="1">
              <a:defRPr/>
            </a:pPr>
            <a:r>
              <a:rPr lang="fr-FR" sz="1800" b="1" dirty="0">
                <a:solidFill>
                  <a:schemeClr val="accent4"/>
                </a:solidFill>
                <a:cs typeface="Arial" charset="0"/>
              </a:rPr>
              <a:t> DU LICENCIEMENT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2420888"/>
            <a:ext cx="3740150" cy="38877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endParaRPr lang="fr-FR" altLang="fr-FR" sz="1000" b="1" dirty="0" smtClean="0">
              <a:latin typeface="Calibri" panose="020F0502020204030204" pitchFamily="34" charset="0"/>
            </a:endParaRPr>
          </a:p>
          <a:p>
            <a:r>
              <a:rPr lang="fr-FR" altLang="fr-FR" sz="2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Convocation à l’entretien préalable au licenciement</a:t>
            </a:r>
          </a:p>
          <a:p>
            <a:pPr>
              <a:buFontTx/>
              <a:buNone/>
            </a:pPr>
            <a:endParaRPr lang="fr-FR" altLang="fr-FR" sz="20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altLang="fr-FR" sz="2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L’entretien préalable au licenciement</a:t>
            </a:r>
          </a:p>
          <a:p>
            <a:pPr>
              <a:buFontTx/>
              <a:buNone/>
            </a:pPr>
            <a:endParaRPr lang="fr-FR" altLang="fr-FR" sz="20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altLang="fr-FR" sz="2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Notification du licenciement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917570" y="2417184"/>
            <a:ext cx="3743325" cy="38877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buFontTx/>
              <a:buNone/>
              <a:defRPr/>
            </a:pPr>
            <a:endParaRPr lang="fr-FR" sz="1000" b="1" dirty="0" smtClean="0"/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préavis (différences maladie / AT-MP)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Les indemnités de licenciement (différences maladie / AT-MP)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L’indemnité compensatrice de congés payés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reçu pour solde de tout compte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certificat de travail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L’attestation Pôle Emploi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Dernière fiche de paie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Solde du Compte Personnel de Formation (CPF)</a:t>
            </a:r>
          </a:p>
        </p:txBody>
      </p:sp>
    </p:spTree>
    <p:extLst>
      <p:ext uri="{BB962C8B-B14F-4D97-AF65-F5344CB8AC3E}">
        <p14:creationId xmlns:p14="http://schemas.microsoft.com/office/powerpoint/2010/main" val="342158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064896" cy="1008112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fr-FR" altLang="fr-FR" sz="2400" b="1" dirty="0" smtClean="0">
                <a:solidFill>
                  <a:schemeClr val="accent4"/>
                </a:solidFill>
                <a:effectLst/>
              </a:rPr>
              <a:t>Aides mobilisables pour le salarié et/ou l’entreprise dans le cadre du maintien dans l’emploi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72816"/>
            <a:ext cx="8062913" cy="4465637"/>
          </a:xfrm>
          <a:noFill/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FR" altLang="fr-FR" sz="2200" b="1" u="sng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Mesures Agefiph</a:t>
            </a:r>
            <a:r>
              <a:rPr lang="fr-FR" altLang="fr-FR" sz="22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: Aménagement du poste de travail, aménagement du véhicule, financement d’aides techniques, aide aux trajets, aide à la formation et tutorat interne, aide d’urgence pour l’employeur, demandes d’expertises…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2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FR" altLang="fr-FR" sz="2200" b="1" u="sng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Mesures de l’Assurance Maladie</a:t>
            </a:r>
            <a:r>
              <a:rPr lang="fr-FR" altLang="fr-FR" sz="2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: PSOP (Prestation spécifique d’Orientation Professionnelle), Temps Partiel Thérapeutique, Pension d’Invalidité, Contrat de Rééducation en Entreprise (CRPE), participation à la prise en charge de formations en CRP, maintien des IJ pendant des actions de formation (VAE, bilan de compétences), Essai encadré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2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FR" altLang="fr-FR" sz="2200" b="1" u="sng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Mesures de droit commun</a:t>
            </a:r>
            <a:r>
              <a:rPr lang="fr-FR" altLang="fr-FR" sz="2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: Reconnaissance Lourdeur (économique) du Handicap, Formation </a:t>
            </a:r>
            <a:r>
              <a:rPr lang="fr-FR" altLang="fr-FR" sz="2200" dirty="0">
                <a:solidFill>
                  <a:schemeClr val="accent4"/>
                </a:solidFill>
                <a:latin typeface="Calibri" panose="020F0502020204030204" pitchFamily="34" charset="0"/>
              </a:rPr>
              <a:t>P</a:t>
            </a:r>
            <a:r>
              <a:rPr lang="fr-FR" altLang="fr-FR" sz="22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rofessionnelle, Bilan de Compétence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2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FR" altLang="fr-FR" sz="2200" b="1" u="sng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Mesures MDPH</a:t>
            </a:r>
            <a:r>
              <a:rPr lang="fr-FR" altLang="fr-FR" sz="2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: Prestation de Compensation du Handicap (PCH), Formation en Centre de Reclassement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fr-FR" altLang="fr-F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r-FR" sz="2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statut de travailleur handicapé peut aider à :</a:t>
            </a:r>
          </a:p>
          <a:p>
            <a:r>
              <a:rPr lang="fr-FR" sz="2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Sécuriser le parcours professionnel en fonction de l’état de santé et éviter de perdre son emploi pour inaptitude</a:t>
            </a:r>
          </a:p>
          <a:p>
            <a:r>
              <a:rPr lang="fr-FR" sz="2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Réorienter le parcours professionnel et trouver un autre emploi adapté à l’état de santé</a:t>
            </a:r>
          </a:p>
          <a:p>
            <a:r>
              <a:rPr lang="fr-FR" sz="2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Bénéficier des service, dispositifs et mesures spécifiques </a:t>
            </a:r>
          </a:p>
          <a:p>
            <a:endParaRPr lang="fr-FR" sz="2100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sz="2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Pour </a:t>
            </a:r>
            <a:r>
              <a:rPr lang="fr-FR" sz="2100" dirty="0">
                <a:solidFill>
                  <a:schemeClr val="accent4"/>
                </a:solidFill>
                <a:latin typeface="Calibri" panose="020F0502020204030204" pitchFamily="34" charset="0"/>
              </a:rPr>
              <a:t>être bénéficiaire du statut de Travailleur Handicapé (et, le plus souvent, de l’accompagnement de son entreprise), la personne concernée doit remettre à l’entreprise l’un des documents suivants :</a:t>
            </a:r>
          </a:p>
          <a:p>
            <a:pPr lvl="1"/>
            <a:r>
              <a:rPr lang="fr-FR" sz="2100" dirty="0">
                <a:solidFill>
                  <a:schemeClr val="accent4"/>
                </a:solidFill>
                <a:latin typeface="Calibri" panose="020F0502020204030204" pitchFamily="34" charset="0"/>
              </a:rPr>
              <a:t>Reconnaissance de la Qualité de Travailleur Handicapé  (RQTH),</a:t>
            </a:r>
          </a:p>
          <a:p>
            <a:pPr lvl="1"/>
            <a:r>
              <a:rPr lang="fr-FR" sz="2100" dirty="0">
                <a:solidFill>
                  <a:schemeClr val="accent4"/>
                </a:solidFill>
                <a:latin typeface="Calibri" panose="020F0502020204030204" pitchFamily="34" charset="0"/>
              </a:rPr>
              <a:t>Titre de rente d’Invalidité avec un taux d’incapacité permanente au moins égal à 10 % (victimes d’accidents du travail ou maladies professionnelles),</a:t>
            </a:r>
          </a:p>
          <a:p>
            <a:pPr lvl="1"/>
            <a:r>
              <a:rPr lang="fr-FR" sz="2100" dirty="0">
                <a:solidFill>
                  <a:schemeClr val="accent4"/>
                </a:solidFill>
                <a:latin typeface="Calibri" panose="020F0502020204030204" pitchFamily="34" charset="0"/>
              </a:rPr>
              <a:t>Pension d’Invalidité,</a:t>
            </a:r>
          </a:p>
          <a:p>
            <a:pPr lvl="1"/>
            <a:r>
              <a:rPr lang="fr-FR" sz="2100" dirty="0">
                <a:solidFill>
                  <a:schemeClr val="accent4"/>
                </a:solidFill>
                <a:latin typeface="Calibri" panose="020F0502020204030204" pitchFamily="34" charset="0"/>
              </a:rPr>
              <a:t>Carte d’Invalidité,</a:t>
            </a:r>
          </a:p>
          <a:p>
            <a:pPr lvl="1"/>
            <a:r>
              <a:rPr lang="fr-FR" sz="2100" dirty="0">
                <a:solidFill>
                  <a:schemeClr val="accent4"/>
                </a:solidFill>
                <a:latin typeface="Calibri" panose="020F0502020204030204" pitchFamily="34" charset="0"/>
              </a:rPr>
              <a:t>Titre d’Allocation aux Adultes Handicapés.</a:t>
            </a:r>
          </a:p>
          <a:p>
            <a:pPr marL="109728" indent="0">
              <a:buNone/>
            </a:pPr>
            <a:endParaRPr lang="fr-FR" sz="21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fr-FR" sz="2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</a:t>
            </a:r>
            <a:r>
              <a:rPr lang="fr-FR" sz="2100" dirty="0">
                <a:solidFill>
                  <a:schemeClr val="accent4"/>
                </a:solidFill>
                <a:latin typeface="Calibri" panose="020F0502020204030204" pitchFamily="34" charset="0"/>
              </a:rPr>
              <a:t>statut </a:t>
            </a:r>
            <a:r>
              <a:rPr lang="fr-FR" sz="2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 travailleur handicapé ne remet pas en cause les compétences mais au contraire permet d’obtenir des aides pour travailler en conservant son autonomie.</a:t>
            </a:r>
          </a:p>
          <a:p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La Reconnaissance de Travailleur Handicapé</a:t>
            </a:r>
            <a:endParaRPr lang="fr-FR" sz="32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6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321" y="476672"/>
            <a:ext cx="7992894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 L’intervention </a:t>
            </a:r>
            <a:r>
              <a:rPr lang="fr-F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du service social consiste en </a:t>
            </a:r>
            <a:r>
              <a:rPr lang="fr-FR" sz="28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:        </a:t>
            </a:r>
            <a:endParaRPr lang="fr-FR" sz="28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5378" y="119675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 </a:t>
            </a:r>
            <a:r>
              <a:rPr lang="fr-FR" sz="1600" dirty="0">
                <a:solidFill>
                  <a:schemeClr val="accent4"/>
                </a:solidFill>
              </a:rPr>
              <a:t>contact précoce avec </a:t>
            </a:r>
            <a:r>
              <a:rPr lang="fr-FR" sz="1600" dirty="0" smtClean="0">
                <a:solidFill>
                  <a:schemeClr val="accent4"/>
                </a:solidFill>
              </a:rPr>
              <a:t>l’assuré </a:t>
            </a:r>
            <a:endParaRPr lang="fr-FR" sz="16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Une </a:t>
            </a:r>
            <a:r>
              <a:rPr lang="fr-FR" sz="1600" dirty="0">
                <a:solidFill>
                  <a:schemeClr val="accent4"/>
                </a:solidFill>
              </a:rPr>
              <a:t>évaluation globale de la </a:t>
            </a:r>
            <a:r>
              <a:rPr lang="fr-FR" sz="1600" dirty="0" smtClean="0">
                <a:solidFill>
                  <a:schemeClr val="accent4"/>
                </a:solidFill>
              </a:rPr>
              <a:t>situation</a:t>
            </a:r>
            <a:endParaRPr lang="fr-FR" sz="16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cap="all" dirty="0" smtClean="0">
                <a:solidFill>
                  <a:schemeClr val="accent4"/>
                </a:solidFill>
              </a:rPr>
              <a:t>u</a:t>
            </a:r>
            <a:r>
              <a:rPr lang="fr-FR" sz="1600" dirty="0" smtClean="0">
                <a:solidFill>
                  <a:schemeClr val="accent4"/>
                </a:solidFill>
              </a:rPr>
              <a:t>n accompagnement pour aménager un projet de vie adapté aux évolutions de la maladie , pour amorcer la dynamique de remobilisation, préparer le retour à l’emploi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Une information </a:t>
            </a:r>
            <a:r>
              <a:rPr lang="fr-FR" sz="1600" dirty="0">
                <a:solidFill>
                  <a:schemeClr val="accent4"/>
                </a:solidFill>
              </a:rPr>
              <a:t>pour apporter une meilleure connaissance et compréhension des droits et </a:t>
            </a:r>
            <a:r>
              <a:rPr lang="fr-FR" sz="1600" dirty="0" smtClean="0">
                <a:solidFill>
                  <a:schemeClr val="accent4"/>
                </a:solidFill>
              </a:rPr>
              <a:t>dispositifs </a:t>
            </a:r>
            <a:endParaRPr lang="fr-FR" sz="16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Des conseils </a:t>
            </a:r>
            <a:r>
              <a:rPr lang="fr-FR" sz="1600" dirty="0">
                <a:solidFill>
                  <a:schemeClr val="accent4"/>
                </a:solidFill>
              </a:rPr>
              <a:t>et </a:t>
            </a:r>
            <a:r>
              <a:rPr lang="fr-FR" sz="1600" dirty="0" smtClean="0">
                <a:solidFill>
                  <a:schemeClr val="accent4"/>
                </a:solidFill>
              </a:rPr>
              <a:t>accompagnement dans </a:t>
            </a:r>
            <a:r>
              <a:rPr lang="fr-FR" sz="1600" dirty="0">
                <a:solidFill>
                  <a:schemeClr val="accent4"/>
                </a:solidFill>
              </a:rPr>
              <a:t>les démarches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Une orientation </a:t>
            </a:r>
            <a:r>
              <a:rPr lang="fr-FR" sz="1600" dirty="0">
                <a:solidFill>
                  <a:schemeClr val="accent4"/>
                </a:solidFill>
              </a:rPr>
              <a:t>vers les partenaires et dispositifs </a:t>
            </a:r>
            <a:r>
              <a:rPr lang="fr-FR" sz="1600" dirty="0" smtClean="0">
                <a:solidFill>
                  <a:schemeClr val="accent4"/>
                </a:solidFill>
              </a:rPr>
              <a:t>mobilisables</a:t>
            </a:r>
            <a:endParaRPr lang="fr-FR" sz="16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Une sensibilisation des assurés aux actions de prévention santé, à la préservation de leur capital santé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Une écoute et disponibilité pour favoriser l’expression du vécu de la maladie et de ses conséquences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Le repérage des freins afin de lutter contre le non recours aux droits et aux soins</a:t>
            </a:r>
            <a:r>
              <a:rPr lang="fr-FR" sz="1600" dirty="0">
                <a:solidFill>
                  <a:schemeClr val="accent4"/>
                </a:solidFill>
              </a:rPr>
              <a:t> </a:t>
            </a:r>
            <a:endParaRPr lang="fr-FR" sz="1600" dirty="0" smtClean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Une aide </a:t>
            </a:r>
            <a:r>
              <a:rPr lang="fr-FR" sz="1600" dirty="0">
                <a:solidFill>
                  <a:schemeClr val="accent4"/>
                </a:solidFill>
              </a:rPr>
              <a:t>à la constitution des dossiers relatifs aux droits sociaux liés à la maladie et ses </a:t>
            </a:r>
            <a:r>
              <a:rPr lang="fr-FR" sz="1600" dirty="0" smtClean="0">
                <a:solidFill>
                  <a:schemeClr val="accent4"/>
                </a:solidFill>
              </a:rPr>
              <a:t>conséquences</a:t>
            </a:r>
            <a:endParaRPr lang="fr-FR" sz="16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Une articulation entre les </a:t>
            </a:r>
            <a:r>
              <a:rPr lang="fr-FR" sz="1600" dirty="0">
                <a:solidFill>
                  <a:schemeClr val="accent4"/>
                </a:solidFill>
              </a:rPr>
              <a:t>acteurs du champ médical, social et professionnel autour du malade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accent4"/>
                </a:solidFill>
              </a:rPr>
              <a:t>Un soutien de l’entourage</a:t>
            </a:r>
            <a:endParaRPr lang="fr-FR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819472"/>
            <a:ext cx="12857835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7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chemeClr val="accent4"/>
                </a:solidFill>
              </a:rPr>
              <a:t>Merci pour votre attention</a:t>
            </a:r>
            <a:endParaRPr lang="fr-FR" sz="4000" b="1" dirty="0">
              <a:solidFill>
                <a:schemeClr val="accent4"/>
              </a:solidFill>
            </a:endParaRPr>
          </a:p>
        </p:txBody>
      </p:sp>
      <p:pic>
        <p:nvPicPr>
          <p:cNvPr id="4" name="Picture 2" descr="logoPDP_nat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717" y="5386293"/>
            <a:ext cx="1854448" cy="14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C’est favoriser la détection et le traitement précoce de situations à risque,</a:t>
            </a:r>
          </a:p>
          <a:p>
            <a:pPr marL="109728" indent="0">
              <a:buNone/>
            </a:pPr>
            <a:endParaRPr lang="fr-FR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C’est </a:t>
            </a:r>
            <a:r>
              <a:rPr lang="fr-FR" dirty="0">
                <a:solidFill>
                  <a:schemeClr val="accent4"/>
                </a:solidFill>
                <a:latin typeface="Calibri" panose="020F0502020204030204" pitchFamily="34" charset="0"/>
              </a:rPr>
              <a:t>accompagner </a:t>
            </a:r>
            <a:r>
              <a:rPr lang="fr-FR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:</a:t>
            </a:r>
            <a:endParaRPr lang="fr-FR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lvl="1"/>
            <a:r>
              <a:rPr lang="fr-FR" dirty="0">
                <a:solidFill>
                  <a:schemeClr val="accent4"/>
                </a:solidFill>
                <a:latin typeface="Calibri" panose="020F0502020204030204" pitchFamily="34" charset="0"/>
              </a:rPr>
              <a:t>U</a:t>
            </a:r>
            <a:r>
              <a:rPr lang="fr-FR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n </a:t>
            </a:r>
            <a:r>
              <a:rPr lang="fr-FR" dirty="0">
                <a:solidFill>
                  <a:schemeClr val="accent4"/>
                </a:solidFill>
                <a:latin typeface="Calibri" panose="020F0502020204030204" pitchFamily="34" charset="0"/>
              </a:rPr>
              <a:t>salarié fragilisé par la maladie </a:t>
            </a:r>
            <a:endParaRPr lang="fr-FR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Face à un puzzle gigantesque constitué de dispositifs, législations, services,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Au milieu d’un système administratif vaste et complexe, 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vers une reprise de travail, le maintien au poste de travail, à un autre poste  dans l’entreprise, à une formation ou à un reclassement au sein d’une autre entreprise.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La PDP, c’est quoi ?</a:t>
            </a:r>
            <a:endParaRPr lang="fr-FR" sz="4000" dirty="0">
              <a:solidFill>
                <a:schemeClr val="accent4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2" descr="logoPDP_nat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52" y="13077"/>
            <a:ext cx="1854448" cy="14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51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734"/>
            <a:ext cx="1152128" cy="120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7374" y="1552092"/>
            <a:ext cx="166673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MÉDECIN TRAITANT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822" y="2060848"/>
            <a:ext cx="2871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MÉDECIN DU TRAVAIL DES SERVICES </a:t>
            </a:r>
            <a:r>
              <a:rPr lang="fr-FR" sz="1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 SANTÉ </a:t>
            </a:r>
            <a:r>
              <a:rPr lang="fr-FR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AU TRAVAIL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2060848"/>
            <a:ext cx="27363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MÉDECIN-CONSEIL DE LA </a:t>
            </a:r>
            <a:r>
              <a:rPr lang="fr-FR" sz="1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SÉCURITÉ SOCIALE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1594" y="2981668"/>
            <a:ext cx="24691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ASSISTANT(E) SOCIAL(E) DE LA CARSAT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5299" y="2826550"/>
            <a:ext cx="111357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EMPLOYEUR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3815462"/>
            <a:ext cx="20882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ASSISTANT(E) SOCIAL(E) D’ENTREPRISE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098" y="3292242"/>
            <a:ext cx="2609776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M.D.P.H</a:t>
            </a:r>
          </a:p>
          <a:p>
            <a:r>
              <a:rPr lang="fr-FR" sz="1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MAISON </a:t>
            </a:r>
            <a:r>
              <a:rPr lang="fr-FR" sz="1000" b="1" dirty="0">
                <a:solidFill>
                  <a:schemeClr val="accent4"/>
                </a:solidFill>
                <a:latin typeface="Calibri" panose="020F0502020204030204" pitchFamily="34" charset="0"/>
              </a:rPr>
              <a:t>DÉPARTEMENTALE </a:t>
            </a:r>
            <a:r>
              <a:rPr lang="fr-FR" sz="1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DES PERSONNES </a:t>
            </a:r>
            <a:r>
              <a:rPr lang="fr-FR" sz="1000" b="1" dirty="0">
                <a:solidFill>
                  <a:schemeClr val="accent4"/>
                </a:solidFill>
                <a:latin typeface="Calibri" panose="020F0502020204030204" pitchFamily="34" charset="0"/>
              </a:rPr>
              <a:t>HANDICAPÉES</a:t>
            </a:r>
            <a:endParaRPr lang="fr-FR" sz="10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239094"/>
            <a:ext cx="203990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Calibri" panose="020F0502020204030204" pitchFamily="34" charset="0"/>
              </a:rPr>
              <a:t>SERVICES ADMINISTRATIFS CPAM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2040" y="5517232"/>
            <a:ext cx="1484144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SAMETH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(SERVICE </a:t>
            </a:r>
            <a:r>
              <a:rPr lang="fr-FR" sz="900" b="1" dirty="0">
                <a:solidFill>
                  <a:schemeClr val="accent4"/>
                </a:solidFill>
                <a:latin typeface="Calibri" panose="020F0502020204030204" pitchFamily="34" charset="0"/>
              </a:rPr>
              <a:t>D’APPUI POUR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MAINTIEN DANS </a:t>
            </a:r>
            <a:r>
              <a:rPr lang="fr-FR" sz="900" b="1" dirty="0">
                <a:solidFill>
                  <a:schemeClr val="accent4"/>
                </a:solidFill>
                <a:latin typeface="Calibri" panose="020F0502020204030204" pitchFamily="34" charset="0"/>
              </a:rPr>
              <a:t>L’EMPLOI DES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TRAVAILLEURS HANDICAPÉS)</a:t>
            </a:r>
            <a:endParaRPr lang="fr-FR" sz="9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4"/>
                </a:solidFill>
              </a:rPr>
              <a:t>Les acteurs du réseau PDP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1024" y="5085184"/>
            <a:ext cx="1430086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DIRECCTE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Direction </a:t>
            </a:r>
            <a:r>
              <a:rPr lang="fr-FR" sz="900" b="1" dirty="0">
                <a:solidFill>
                  <a:schemeClr val="accent4"/>
                </a:solidFill>
                <a:latin typeface="Calibri" panose="020F0502020204030204" pitchFamily="34" charset="0"/>
              </a:rPr>
              <a:t>régionale des entreprises, de la concurrence, de la consommation, du travail et de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l'emploi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8196" y="4660394"/>
            <a:ext cx="2086252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CAP EMPLOI</a:t>
            </a:r>
          </a:p>
          <a:p>
            <a:r>
              <a:rPr lang="fr-FR" sz="900" b="1" dirty="0">
                <a:solidFill>
                  <a:schemeClr val="accent4"/>
                </a:solidFill>
                <a:latin typeface="Calibri" panose="020F0502020204030204" pitchFamily="34" charset="0"/>
              </a:rPr>
              <a:t>O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rganismes </a:t>
            </a:r>
            <a:r>
              <a:rPr lang="fr-FR" sz="900" b="1" dirty="0">
                <a:solidFill>
                  <a:schemeClr val="accent4"/>
                </a:solidFill>
                <a:latin typeface="Calibri" panose="020F0502020204030204" pitchFamily="34" charset="0"/>
              </a:rPr>
              <a:t>de Placement Spécialisés assurant une mission de service public, inscrits dans le cadre de la loi Handicap de Février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2005, dédiés </a:t>
            </a:r>
            <a:r>
              <a:rPr lang="fr-FR" sz="900" b="1" dirty="0">
                <a:solidFill>
                  <a:schemeClr val="accent4"/>
                </a:solidFill>
                <a:latin typeface="Calibri" panose="020F0502020204030204" pitchFamily="34" charset="0"/>
              </a:rPr>
              <a:t>à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l’insertion professionnelle </a:t>
            </a:r>
            <a:r>
              <a:rPr lang="fr-FR" sz="900" b="1" dirty="0">
                <a:solidFill>
                  <a:schemeClr val="accent4"/>
                </a:solidFill>
                <a:latin typeface="Calibri" panose="020F0502020204030204" pitchFamily="34" charset="0"/>
              </a:rPr>
              <a:t>des </a:t>
            </a:r>
            <a:r>
              <a:rPr lang="fr-FR" sz="9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personnes  handicapées </a:t>
            </a:r>
            <a:endParaRPr lang="fr-FR" sz="9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458" y="5445224"/>
            <a:ext cx="133983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AGEFIPH </a:t>
            </a:r>
          </a:p>
          <a:p>
            <a:r>
              <a:rPr lang="fr-FR" sz="1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Association </a:t>
            </a:r>
            <a:r>
              <a:rPr lang="fr-FR" sz="1000" b="1" dirty="0">
                <a:solidFill>
                  <a:schemeClr val="accent4"/>
                </a:solidFill>
                <a:latin typeface="Calibri" panose="020F0502020204030204" pitchFamily="34" charset="0"/>
              </a:rPr>
              <a:t>de Gestion du </a:t>
            </a:r>
            <a:r>
              <a:rPr lang="fr-FR" sz="1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Fonds </a:t>
            </a:r>
            <a:r>
              <a:rPr lang="fr-FR" sz="1000" b="1" dirty="0">
                <a:solidFill>
                  <a:schemeClr val="accent4"/>
                </a:solidFill>
                <a:latin typeface="Calibri" panose="020F0502020204030204" pitchFamily="34" charset="0"/>
              </a:rPr>
              <a:t>pour l’Insertion des Personnes Handicapées </a:t>
            </a:r>
          </a:p>
        </p:txBody>
      </p:sp>
    </p:spTree>
    <p:extLst>
      <p:ext uri="{BB962C8B-B14F-4D97-AF65-F5344CB8AC3E}">
        <p14:creationId xmlns:p14="http://schemas.microsoft.com/office/powerpoint/2010/main" val="386792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060849"/>
            <a:ext cx="8712968" cy="439248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altLang="fr-FR" sz="2400" dirty="0">
                <a:solidFill>
                  <a:schemeClr val="accent4"/>
                </a:solidFill>
                <a:latin typeface="Calibri" panose="020F0502020204030204" pitchFamily="34" charset="0"/>
              </a:rPr>
              <a:t>L’accès aux soins et le droit à la santé des personnes en situation de </a:t>
            </a:r>
            <a:r>
              <a:rPr lang="fr-FR" altLang="fr-FR" sz="24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précarité</a:t>
            </a:r>
          </a:p>
          <a:p>
            <a:pPr algn="just">
              <a:defRPr/>
            </a:pPr>
            <a:endParaRPr lang="fr-FR" altLang="fr-FR" sz="24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fr-FR" altLang="fr-FR" sz="2400" dirty="0">
                <a:solidFill>
                  <a:schemeClr val="accent4"/>
                </a:solidFill>
                <a:latin typeface="Calibri" panose="020F0502020204030204" pitchFamily="34" charset="0"/>
              </a:rPr>
              <a:t>La prévention de la désinsertion professionnelle des assurés malades en arrêt de </a:t>
            </a:r>
            <a:r>
              <a:rPr lang="fr-FR" altLang="fr-FR" sz="24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travail</a:t>
            </a:r>
          </a:p>
          <a:p>
            <a:pPr marL="0" indent="0" algn="just">
              <a:buNone/>
              <a:defRPr/>
            </a:pPr>
            <a:endParaRPr lang="fr-FR" altLang="fr-FR" sz="24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fr-FR" altLang="fr-FR" sz="2400" dirty="0">
                <a:solidFill>
                  <a:schemeClr val="accent4"/>
                </a:solidFill>
                <a:latin typeface="Calibri" panose="020F0502020204030204" pitchFamily="34" charset="0"/>
              </a:rPr>
              <a:t>La prévention et le traitement de la perte d’autonomie des personnes </a:t>
            </a:r>
            <a:r>
              <a:rPr lang="fr-FR" altLang="fr-FR" sz="24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malades et/ou </a:t>
            </a:r>
            <a:r>
              <a:rPr lang="fr-FR" altLang="fr-FR" sz="2400" dirty="0">
                <a:solidFill>
                  <a:schemeClr val="accent4"/>
                </a:solidFill>
                <a:latin typeface="Calibri" panose="020F0502020204030204" pitchFamily="34" charset="0"/>
              </a:rPr>
              <a:t>âgées (hors GIR 1 à 4 relevant de la compétence des </a:t>
            </a:r>
            <a:r>
              <a:rPr lang="fr-FR" altLang="fr-FR" sz="24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Conseils Départementaux)</a:t>
            </a:r>
            <a:endParaRPr lang="fr-FR" altLang="fr-FR" sz="2400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fr-FR" altLang="fr-FR" dirty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fr-FR" altLang="fr-FR" dirty="0">
              <a:solidFill>
                <a:schemeClr val="accent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200" dirty="0" smtClean="0">
                <a:solidFill>
                  <a:schemeClr val="accent4"/>
                </a:solidFill>
              </a:rPr>
              <a:t>Le service social CARSAT :</a:t>
            </a:r>
            <a:br>
              <a:rPr lang="fr-FR" altLang="fr-FR" sz="3200" dirty="0" smtClean="0">
                <a:solidFill>
                  <a:schemeClr val="accent4"/>
                </a:solidFill>
              </a:rPr>
            </a:br>
            <a:r>
              <a:rPr lang="fr-FR" altLang="fr-FR" sz="3200" dirty="0" smtClean="0">
                <a:solidFill>
                  <a:schemeClr val="accent4"/>
                </a:solidFill>
              </a:rPr>
              <a:t>TROIS </a:t>
            </a:r>
            <a:r>
              <a:rPr lang="fr-FR" altLang="fr-FR" sz="3200" dirty="0">
                <a:solidFill>
                  <a:schemeClr val="accent4"/>
                </a:solidFill>
              </a:rPr>
              <a:t>DOMAINES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24192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66" y="476672"/>
            <a:ext cx="8866634" cy="1143000"/>
          </a:xfrm>
          <a:ln w="38100"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accent4"/>
                </a:solidFill>
                <a:effectLst/>
              </a:rPr>
              <a:t>La mission de prévention de la désinsertion professionnelle</a:t>
            </a:r>
            <a:endParaRPr lang="fr-FR" sz="3200" b="1" dirty="0" smtClean="0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867039" y="1772816"/>
            <a:ext cx="7344816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accent4"/>
                </a:solidFill>
                <a:latin typeface="Calibri" panose="020F0502020204030204" pitchFamily="34" charset="0"/>
              </a:rPr>
              <a:t>Accompagner les assurés signalés par le médecin </a:t>
            </a:r>
            <a:r>
              <a:rPr lang="fr-FR" sz="16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conseil, les assurés signalés en arrêt de + 90 jours, </a:t>
            </a:r>
            <a:r>
              <a:rPr lang="fr-FR" sz="1600" dirty="0">
                <a:solidFill>
                  <a:schemeClr val="accent4"/>
                </a:solidFill>
                <a:latin typeface="Calibri" panose="020F0502020204030204" pitchFamily="34" charset="0"/>
              </a:rPr>
              <a:t>ou rencontrés lors d’entretiens individuels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accent4"/>
                </a:solidFill>
                <a:latin typeface="Calibri" panose="020F0502020204030204" pitchFamily="34" charset="0"/>
              </a:rPr>
              <a:t>Elaborer et participer à la mise en place des mesures de maintien dans l'emploi en coordination avec les différents </a:t>
            </a:r>
            <a:r>
              <a:rPr lang="fr-FR" sz="16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partenaires internes et externes</a:t>
            </a:r>
            <a:endParaRPr lang="fr-FR" sz="16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2973145"/>
            <a:ext cx="5772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96988" y="3016263"/>
            <a:ext cx="533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7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437465" y="2204864"/>
            <a:ext cx="8229600" cy="1584176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fr-FR" dirty="0" smtClean="0">
              <a:solidFill>
                <a:schemeClr val="accent4"/>
              </a:solidFill>
              <a:effectLst/>
            </a:endParaRPr>
          </a:p>
          <a:p>
            <a:pPr algn="ctr"/>
            <a:r>
              <a:rPr lang="fr-FR" dirty="0" smtClean="0">
                <a:solidFill>
                  <a:schemeClr val="accent4"/>
                </a:solidFill>
                <a:effectLst/>
              </a:rPr>
              <a:t>Vers la reprise du travail : </a:t>
            </a:r>
            <a:br>
              <a:rPr lang="fr-FR" dirty="0" smtClean="0">
                <a:solidFill>
                  <a:schemeClr val="accent4"/>
                </a:solidFill>
                <a:effectLst/>
              </a:rPr>
            </a:br>
            <a:r>
              <a:rPr lang="fr-FR" dirty="0" smtClean="0">
                <a:solidFill>
                  <a:schemeClr val="accent4"/>
                </a:solidFill>
                <a:effectLst/>
              </a:rPr>
              <a:t>quels chemins ?</a:t>
            </a:r>
          </a:p>
          <a:p>
            <a:pPr algn="ctr"/>
            <a:endParaRPr lang="fr-FR" dirty="0" smtClean="0">
              <a:solidFill>
                <a:schemeClr val="accent4"/>
              </a:solidFill>
              <a:effectLst/>
            </a:endParaRPr>
          </a:p>
          <a:p>
            <a:pPr algn="ctr"/>
            <a:endParaRPr lang="fr-FR" dirty="0"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55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190" y="-603448"/>
            <a:ext cx="13753528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5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43132"/>
            <a:ext cx="2160240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MÉDECIN TRAITANT</a:t>
            </a: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Il prescrit les arrêt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de travail,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les prolongations,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le temps-partiel thérapeutique, la demande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d’invalidité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109" y="389019"/>
            <a:ext cx="3086739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MÉDECIN DU TRAVAIL </a:t>
            </a:r>
            <a:endParaRPr lang="fr-FR" sz="1200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Il est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référent médical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au sein de l’entreprise.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Il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est le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seul médecin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habilité à se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prononcer sur l’aptitude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à reprendre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poste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de travail.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4288" y="319770"/>
            <a:ext cx="3140238" cy="1123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MÉDECIN-CONSEIL DE LA </a:t>
            </a:r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SÉCURITÉ SOCIALE</a:t>
            </a:r>
            <a:endParaRPr lang="fr-FR" sz="12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Il est chargé de se prononcer sur la poursuite de l’indemnisation de l’arrêt de travail. Il peut aussi fixer la date de la reprise de travail. Il préconise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et valide le temps partiel thérapeutique,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l’invalidité, évalue 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le taux d’IPP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endParaRPr lang="fr-FR" sz="11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2057" y="1616251"/>
            <a:ext cx="2921943" cy="1154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ASSISTANT(E) SOCIAL(E) </a:t>
            </a:r>
            <a:r>
              <a:rPr lang="it-IT" sz="1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 la CARSAT</a:t>
            </a:r>
            <a:endParaRPr lang="it-IT" sz="12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informe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,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oriente, soutient dans le parcours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retour dans l’emploi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,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ou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dans l’élaboration d’un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nouveau projet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professionnel. L’assistant(e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) coordonne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les différentes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actions engagées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avec les partenaires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0777" y="2939690"/>
            <a:ext cx="2646448" cy="815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ASSISTANT(E) SOCIAL(E) D’ENTREPRISE</a:t>
            </a: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Elle peut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être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un partenaire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privilégié pour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accompagner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dans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projet de retour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dans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l’emploi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, dans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l’entreprise</a:t>
            </a:r>
            <a:r>
              <a:rPr lang="fr-FR" sz="11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6296" y="3857950"/>
            <a:ext cx="1710737" cy="18004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CAP EMPLOI</a:t>
            </a:r>
          </a:p>
          <a:p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Lorsque les démarches de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maintien dans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l’emploi n’ont pas abouti et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que le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licenciement n’a pu être évité,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les agents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d’insertion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peuvent accompagner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vers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un nouveau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projet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professionnel</a:t>
            </a:r>
            <a:endParaRPr lang="fr-FR" sz="11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91" y="1340768"/>
            <a:ext cx="2736304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EMPLOYEUR</a:t>
            </a:r>
          </a:p>
          <a:p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Selon la loi du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10/07/1987 renforcée par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la loi du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11/02/2005 , les entreprises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privées de plus de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20 salariés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, les Établissements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publics et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l’État ont l’obligation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d’employer au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moins 6% de personnes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reconnues «travailleurs handicapés ». </a:t>
            </a:r>
            <a:endParaRPr lang="fr-FR" sz="11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57" y="3876426"/>
            <a:ext cx="2252717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SERVICES ADMINISTRATIFS CPAM</a:t>
            </a:r>
          </a:p>
          <a:p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L’assurance maladie intervient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dans le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domaine de la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prévention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en  contribuant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à la prévention de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la désinsertion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professionnelle.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Elle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met en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œuvre diverses prestations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: indemnités, contrat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 rééducation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professionnelle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...</a:t>
            </a:r>
            <a:endParaRPr lang="fr-FR" sz="1100" dirty="0"/>
          </a:p>
          <a:p>
            <a:r>
              <a:rPr lang="fr-FR" sz="9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- </a:t>
            </a:r>
            <a:r>
              <a:rPr lang="fr-FR" sz="900" dirty="0">
                <a:solidFill>
                  <a:schemeClr val="accent4"/>
                </a:solidFill>
                <a:latin typeface="Calibri" panose="020F0502020204030204" pitchFamily="34" charset="0"/>
              </a:rPr>
              <a:t>Elle finance des mesures d’aide au retour à l’emploi. </a:t>
            </a:r>
          </a:p>
          <a:p>
            <a:r>
              <a:rPr lang="fr-FR" sz="900" dirty="0">
                <a:solidFill>
                  <a:schemeClr val="accent4"/>
                </a:solidFill>
                <a:latin typeface="Calibri" panose="020F0502020204030204" pitchFamily="34" charset="0"/>
              </a:rPr>
              <a:t>- Elle peut autoriser l’accès à des mesures de remobilisation et de formation pendant l’arrêt de travail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65" y="2770413"/>
            <a:ext cx="2543703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MDPH</a:t>
            </a: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Elle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reçoit et étudie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toutes les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demandes de droits et de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prestations concernant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les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personnes handicapées. Elle  reconnaît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la qualité de «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travailleur handicapé »</a:t>
            </a:r>
            <a:endParaRPr lang="fr-FR" sz="11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4927201"/>
            <a:ext cx="1440160" cy="21390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SAMETH</a:t>
            </a:r>
            <a:endParaRPr lang="fr-FR" sz="12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Ce service aide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dans la recherche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 solutions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adaptées pour faciliter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le maintien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dans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l’emploi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au sein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 l’entreprise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(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aménagement technique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du poste de travail, formation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...).</a:t>
            </a:r>
            <a:endParaRPr lang="fr-FR" sz="11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5977" y="4888230"/>
            <a:ext cx="1224136" cy="196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DIRECCTE</a:t>
            </a:r>
            <a:r>
              <a:rPr lang="fr-FR" sz="12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Interlocuteur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unique pour les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entreprises, elle contrôle l’application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des règles en droit du </a:t>
            </a:r>
            <a:r>
              <a:rPr lang="fr-FR" sz="11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travail et veille </a:t>
            </a:r>
            <a:r>
              <a:rPr lang="fr-FR" sz="1100" dirty="0">
                <a:solidFill>
                  <a:schemeClr val="accent4"/>
                </a:solidFill>
                <a:latin typeface="Calibri" panose="020F0502020204030204" pitchFamily="34" charset="0"/>
              </a:rPr>
              <a:t>au respect des dispositions du code du travail. 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32266"/>
            <a:ext cx="1296144" cy="16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27615" y="5045977"/>
            <a:ext cx="111711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AGEFIPH</a:t>
            </a:r>
            <a:endParaRPr lang="fr-FR" sz="12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fr-FR" sz="9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Apporte </a:t>
            </a:r>
            <a:r>
              <a:rPr lang="fr-FR" sz="900" dirty="0">
                <a:solidFill>
                  <a:schemeClr val="accent4"/>
                </a:solidFill>
                <a:latin typeface="Calibri" panose="020F0502020204030204" pitchFamily="34" charset="0"/>
              </a:rPr>
              <a:t>des </a:t>
            </a:r>
            <a:r>
              <a:rPr lang="fr-FR" sz="9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aides financières aux </a:t>
            </a:r>
            <a:r>
              <a:rPr lang="fr-FR" sz="900" dirty="0">
                <a:solidFill>
                  <a:schemeClr val="accent4"/>
                </a:solidFill>
                <a:latin typeface="Calibri" panose="020F0502020204030204" pitchFamily="34" charset="0"/>
              </a:rPr>
              <a:t>entreprises pour </a:t>
            </a:r>
            <a:r>
              <a:rPr lang="fr-FR" sz="9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la </a:t>
            </a:r>
            <a:r>
              <a:rPr lang="fr-FR" sz="900" dirty="0">
                <a:solidFill>
                  <a:schemeClr val="accent4"/>
                </a:solidFill>
                <a:latin typeface="Calibri" panose="020F0502020204030204" pitchFamily="34" charset="0"/>
              </a:rPr>
              <a:t>recherche ou la mise en place d’une mesure de maintien dans l’emploi. </a:t>
            </a:r>
            <a:endParaRPr lang="fr-FR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2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04850" y="332656"/>
            <a:ext cx="7772400" cy="838200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chemeClr val="accent4"/>
                </a:solidFill>
                <a:effectLst/>
              </a:rPr>
              <a:t>La procédure de reprise de travail</a:t>
            </a:r>
          </a:p>
        </p:txBody>
      </p:sp>
      <p:sp>
        <p:nvSpPr>
          <p:cNvPr id="13315" name="Text Box 1031"/>
          <p:cNvSpPr txBox="1">
            <a:spLocks noChangeArrowheads="1"/>
          </p:cNvSpPr>
          <p:nvPr/>
        </p:nvSpPr>
        <p:spPr bwMode="auto">
          <a:xfrm>
            <a:off x="1852613" y="1484784"/>
            <a:ext cx="2286000" cy="800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CC3399"/>
                </a:solidFill>
                <a:latin typeface="Times New Roman" pitchFamily="18" charset="0"/>
              </a:rPr>
              <a:t>1ère visite de reprise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>
                <a:solidFill>
                  <a:srgbClr val="CC3399"/>
                </a:solidFill>
                <a:latin typeface="Times New Roman" pitchFamily="18" charset="0"/>
              </a:rPr>
              <a:t>Avis d’aptitude, ou aptitude avec réserves ou inaptitude</a:t>
            </a:r>
          </a:p>
        </p:txBody>
      </p:sp>
      <p:sp>
        <p:nvSpPr>
          <p:cNvPr id="13316" name="Text Box 1032"/>
          <p:cNvSpPr txBox="1">
            <a:spLocks noChangeArrowheads="1"/>
          </p:cNvSpPr>
          <p:nvPr/>
        </p:nvSpPr>
        <p:spPr bwMode="auto">
          <a:xfrm>
            <a:off x="4993632" y="1391915"/>
            <a:ext cx="3016250" cy="985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CC3399"/>
                </a:solidFill>
                <a:latin typeface="Times New Roman" pitchFamily="18" charset="0"/>
              </a:rPr>
              <a:t>2ème visite de reprise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>
                <a:solidFill>
                  <a:srgbClr val="CC3399"/>
                </a:solidFill>
                <a:latin typeface="Times New Roman" pitchFamily="18" charset="0"/>
              </a:rPr>
              <a:t>si inaptitude déjà constatée lors de la 1ere visite de reprise ET absence de visite de pré-reprise dans les 30 jours précédents la reprise</a:t>
            </a:r>
          </a:p>
        </p:txBody>
      </p:sp>
      <p:sp>
        <p:nvSpPr>
          <p:cNvPr id="13317" name="Text Box 1033"/>
          <p:cNvSpPr txBox="1">
            <a:spLocks noChangeArrowheads="1"/>
          </p:cNvSpPr>
          <p:nvPr/>
        </p:nvSpPr>
        <p:spPr bwMode="auto">
          <a:xfrm>
            <a:off x="80010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 dirty="0">
              <a:latin typeface="Times New Roman" pitchFamily="18" charset="0"/>
            </a:endParaRPr>
          </a:p>
        </p:txBody>
      </p:sp>
      <p:sp>
        <p:nvSpPr>
          <p:cNvPr id="13318" name="Oval 1034"/>
          <p:cNvSpPr>
            <a:spLocks noChangeArrowheads="1"/>
          </p:cNvSpPr>
          <p:nvPr/>
        </p:nvSpPr>
        <p:spPr bwMode="auto">
          <a:xfrm>
            <a:off x="1643063" y="3524899"/>
            <a:ext cx="152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latin typeface="Times New Roman" pitchFamily="18" charset="0"/>
            </a:endParaRPr>
          </a:p>
        </p:txBody>
      </p:sp>
      <p:sp>
        <p:nvSpPr>
          <p:cNvPr id="13319" name="Line 1035"/>
          <p:cNvSpPr>
            <a:spLocks noChangeShapeType="1"/>
          </p:cNvSpPr>
          <p:nvPr/>
        </p:nvSpPr>
        <p:spPr bwMode="auto">
          <a:xfrm flipV="1">
            <a:off x="499268" y="3733646"/>
            <a:ext cx="8339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20" name="Text Box 1036"/>
          <p:cNvSpPr txBox="1">
            <a:spLocks noChangeArrowheads="1"/>
          </p:cNvSpPr>
          <p:nvPr/>
        </p:nvSpPr>
        <p:spPr bwMode="auto">
          <a:xfrm>
            <a:off x="6324600" y="3987478"/>
            <a:ext cx="220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latin typeface="Times New Roman" pitchFamily="18" charset="0"/>
              </a:rPr>
              <a:t>maintien dans l’emploi ou licenciement</a:t>
            </a:r>
          </a:p>
        </p:txBody>
      </p:sp>
      <p:sp>
        <p:nvSpPr>
          <p:cNvPr id="13321" name="Text Box 1037"/>
          <p:cNvSpPr txBox="1">
            <a:spLocks noChangeArrowheads="1"/>
          </p:cNvSpPr>
          <p:nvPr/>
        </p:nvSpPr>
        <p:spPr bwMode="auto">
          <a:xfrm>
            <a:off x="983886" y="3987478"/>
            <a:ext cx="152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latin typeface="Times New Roman" pitchFamily="18" charset="0"/>
              </a:rPr>
              <a:t>Fin de l’arrêt de travail</a:t>
            </a:r>
          </a:p>
        </p:txBody>
      </p:sp>
      <p:sp>
        <p:nvSpPr>
          <p:cNvPr id="13322" name="Line 1038"/>
          <p:cNvSpPr>
            <a:spLocks noChangeShapeType="1"/>
          </p:cNvSpPr>
          <p:nvPr/>
        </p:nvSpPr>
        <p:spPr bwMode="auto">
          <a:xfrm flipV="1">
            <a:off x="1643063" y="4837014"/>
            <a:ext cx="128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23" name="Text Box 1039"/>
          <p:cNvSpPr txBox="1">
            <a:spLocks noChangeArrowheads="1"/>
          </p:cNvSpPr>
          <p:nvPr/>
        </p:nvSpPr>
        <p:spPr bwMode="auto">
          <a:xfrm>
            <a:off x="1595937" y="4894263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Dans les 8 jours</a:t>
            </a:r>
          </a:p>
        </p:txBody>
      </p:sp>
      <p:sp>
        <p:nvSpPr>
          <p:cNvPr id="13324" name="Line 1040"/>
          <p:cNvSpPr>
            <a:spLocks noChangeShapeType="1"/>
          </p:cNvSpPr>
          <p:nvPr/>
        </p:nvSpPr>
        <p:spPr bwMode="auto">
          <a:xfrm>
            <a:off x="2938463" y="4825573"/>
            <a:ext cx="3233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25" name="Text Box 1041"/>
          <p:cNvSpPr txBox="1">
            <a:spLocks noChangeArrowheads="1"/>
          </p:cNvSpPr>
          <p:nvPr/>
        </p:nvSpPr>
        <p:spPr bwMode="auto">
          <a:xfrm>
            <a:off x="3700462" y="4901230"/>
            <a:ext cx="174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Au  moins 15 jours</a:t>
            </a:r>
          </a:p>
        </p:txBody>
      </p:sp>
      <p:sp>
        <p:nvSpPr>
          <p:cNvPr id="13326" name="Line 1042"/>
          <p:cNvSpPr>
            <a:spLocks noChangeShapeType="1"/>
          </p:cNvSpPr>
          <p:nvPr/>
        </p:nvSpPr>
        <p:spPr bwMode="auto">
          <a:xfrm flipV="1">
            <a:off x="6171405" y="4816048"/>
            <a:ext cx="2667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27" name="Text Box 1043"/>
          <p:cNvSpPr txBox="1">
            <a:spLocks noChangeArrowheads="1"/>
          </p:cNvSpPr>
          <p:nvPr/>
        </p:nvSpPr>
        <p:spPr bwMode="auto">
          <a:xfrm>
            <a:off x="6680200" y="4903466"/>
            <a:ext cx="1195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>
                <a:latin typeface="Times New Roman" pitchFamily="18" charset="0"/>
              </a:rPr>
              <a:t>1 mois</a:t>
            </a:r>
          </a:p>
        </p:txBody>
      </p:sp>
      <p:sp>
        <p:nvSpPr>
          <p:cNvPr id="13328" name="Line 1044"/>
          <p:cNvSpPr>
            <a:spLocks noChangeShapeType="1"/>
          </p:cNvSpPr>
          <p:nvPr/>
        </p:nvSpPr>
        <p:spPr bwMode="auto">
          <a:xfrm>
            <a:off x="2955131" y="5208266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29" name="Text Box 1045"/>
          <p:cNvSpPr txBox="1">
            <a:spLocks noChangeArrowheads="1"/>
          </p:cNvSpPr>
          <p:nvPr/>
        </p:nvSpPr>
        <p:spPr bwMode="auto">
          <a:xfrm>
            <a:off x="2996112" y="5341937"/>
            <a:ext cx="31765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fr-FR" altLang="fr-FR" sz="1300" dirty="0">
                <a:latin typeface="Times New Roman" pitchFamily="18" charset="0"/>
              </a:rPr>
              <a:t>Etude du poste de travail et des conditions de travail par le médecin du travail, demande d’examens médicaux complémentaires nécessaires</a:t>
            </a:r>
          </a:p>
        </p:txBody>
      </p:sp>
      <p:sp>
        <p:nvSpPr>
          <p:cNvPr id="13330" name="Line 1052"/>
          <p:cNvSpPr>
            <a:spLocks noChangeShapeType="1"/>
          </p:cNvSpPr>
          <p:nvPr/>
        </p:nvSpPr>
        <p:spPr bwMode="auto">
          <a:xfrm>
            <a:off x="6172200" y="2377753"/>
            <a:ext cx="0" cy="1901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31" name="Line 1058"/>
          <p:cNvSpPr>
            <a:spLocks noChangeShapeType="1"/>
          </p:cNvSpPr>
          <p:nvPr/>
        </p:nvSpPr>
        <p:spPr bwMode="auto">
          <a:xfrm>
            <a:off x="2963466" y="2341140"/>
            <a:ext cx="8335" cy="2130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32" name="Line 1044"/>
          <p:cNvSpPr>
            <a:spLocks noChangeShapeType="1"/>
          </p:cNvSpPr>
          <p:nvPr/>
        </p:nvSpPr>
        <p:spPr bwMode="auto">
          <a:xfrm>
            <a:off x="6172200" y="5208266"/>
            <a:ext cx="264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33" name="Text Box 1045"/>
          <p:cNvSpPr txBox="1">
            <a:spLocks noChangeArrowheads="1"/>
          </p:cNvSpPr>
          <p:nvPr/>
        </p:nvSpPr>
        <p:spPr bwMode="auto">
          <a:xfrm>
            <a:off x="6419850" y="5341937"/>
            <a:ext cx="2276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300" dirty="0">
                <a:latin typeface="Times New Roman" pitchFamily="18" charset="0"/>
              </a:rPr>
              <a:t>Propositions de reclassement de l’employeur</a:t>
            </a:r>
          </a:p>
        </p:txBody>
      </p:sp>
      <p:sp>
        <p:nvSpPr>
          <p:cNvPr id="2" name="Rectangle 1"/>
          <p:cNvSpPr/>
          <p:nvPr/>
        </p:nvSpPr>
        <p:spPr>
          <a:xfrm>
            <a:off x="-31579" y="2636912"/>
            <a:ext cx="1581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100" b="1" dirty="0">
                <a:latin typeface="Calibri" panose="020F0502020204030204" pitchFamily="34" charset="0"/>
              </a:rPr>
              <a:t>Visite de pré-reprise </a:t>
            </a:r>
          </a:p>
          <a:p>
            <a:pPr algn="ctr">
              <a:spcBef>
                <a:spcPct val="0"/>
              </a:spcBef>
            </a:pPr>
            <a:r>
              <a:rPr lang="fr-FR" altLang="fr-FR" sz="1100" b="1" dirty="0">
                <a:latin typeface="Calibri" panose="020F0502020204030204" pitchFamily="34" charset="0"/>
              </a:rPr>
              <a:t>(pendant l’arrêt de travail si arrêt de travail depuis plus de 3 </a:t>
            </a:r>
            <a:r>
              <a:rPr lang="fr-FR" altLang="fr-FR" sz="1100" b="1" dirty="0" smtClean="0">
                <a:latin typeface="Calibri" panose="020F0502020204030204" pitchFamily="34" charset="0"/>
              </a:rPr>
              <a:t>mois)</a:t>
            </a:r>
            <a:endParaRPr lang="fr-FR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1066</TotalTime>
  <Words>1582</Words>
  <Application>Microsoft Macintosh PowerPoint</Application>
  <PresentationFormat>Présentation à l'écran (4:3)</PresentationFormat>
  <Paragraphs>148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Rotonde</vt:lpstr>
      <vt:lpstr> Prévention de la Désinsertion Professionnelle </vt:lpstr>
      <vt:lpstr>La PDP, c’est quoi ?</vt:lpstr>
      <vt:lpstr>Les acteurs du réseau PDP</vt:lpstr>
      <vt:lpstr>Le service social CARSAT : TROIS DOMAINES D’INTERVENTION</vt:lpstr>
      <vt:lpstr>La mission de prévention de la désinsertion professionnelle</vt:lpstr>
      <vt:lpstr>Présentation PowerPoint</vt:lpstr>
      <vt:lpstr>Présentation PowerPoint</vt:lpstr>
      <vt:lpstr>Présentation PowerPoint</vt:lpstr>
      <vt:lpstr>La procédure de reprise de travail</vt:lpstr>
      <vt:lpstr>Présentation PowerPoint</vt:lpstr>
      <vt:lpstr>Présentation PowerPoint</vt:lpstr>
      <vt:lpstr>Présentation PowerPoint</vt:lpstr>
      <vt:lpstr>Le licenciement pour inaptitude</vt:lpstr>
      <vt:lpstr>Aides mobilisables pour le salarié et/ou l’entreprise dans le cadre du maintien dans l’emploi</vt:lpstr>
      <vt:lpstr>La Reconnaissance de Travailleur Handicapé</vt:lpstr>
      <vt:lpstr>Présentation PowerPoint</vt:lpstr>
      <vt:lpstr>Présentation PowerPoint</vt:lpstr>
      <vt:lpstr>Présentation PowerPoint</vt:lpstr>
    </vt:vector>
  </TitlesOfParts>
  <Company>CNAV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m914084</dc:creator>
  <cp:lastModifiedBy>JPM</cp:lastModifiedBy>
  <cp:revision>64</cp:revision>
  <cp:lastPrinted>2017-01-23T15:09:26Z</cp:lastPrinted>
  <dcterms:created xsi:type="dcterms:W3CDTF">2016-01-22T11:07:49Z</dcterms:created>
  <dcterms:modified xsi:type="dcterms:W3CDTF">2017-01-25T08:59:51Z</dcterms:modified>
</cp:coreProperties>
</file>