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6" r:id="rId2"/>
    <p:sldId id="257" r:id="rId3"/>
    <p:sldId id="268" r:id="rId4"/>
    <p:sldId id="260" r:id="rId5"/>
    <p:sldId id="269" r:id="rId6"/>
    <p:sldId id="261" r:id="rId7"/>
    <p:sldId id="270" r:id="rId8"/>
    <p:sldId id="271" r:id="rId9"/>
    <p:sldId id="272" r:id="rId10"/>
    <p:sldId id="273" r:id="rId11"/>
    <p:sldId id="275" r:id="rId12"/>
    <p:sldId id="274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line Mascarene" initials="CM" lastIdx="1" clrIdx="0">
    <p:extLst>
      <p:ext uri="{19B8F6BF-5375-455C-9EA6-DF929625EA0E}">
        <p15:presenceInfo xmlns:p15="http://schemas.microsoft.com/office/powerpoint/2012/main" userId="Celine Mascare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BB3"/>
    <a:srgbClr val="000000"/>
    <a:srgbClr val="FF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hyperlink" Target="http://www.sistepaca.org/" TargetMode="External"/><Relationship Id="rId4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hyperlink" Target="http://www.sistepaca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77A60A-B145-4DFA-BB0A-11C49411797E}" type="doc">
      <dgm:prSet loTypeId="urn:microsoft.com/office/officeart/2005/8/layout/vList6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5B3EEE6-AFCA-478C-A745-17927C2D20D0}">
      <dgm:prSet phldrT="[Texte]" custT="1"/>
      <dgm:spPr>
        <a:solidFill>
          <a:srgbClr val="EAEBB3"/>
        </a:solidFill>
      </dgm:spPr>
      <dgm:t>
        <a:bodyPr/>
        <a:lstStyle/>
        <a:p>
          <a:r>
            <a:rPr lang="fr-FR" sz="2400" b="1" dirty="0" smtClean="0">
              <a:solidFill>
                <a:schemeClr val="tx2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Cloisonnement</a:t>
          </a:r>
          <a:r>
            <a:rPr lang="fr-FR" sz="2400" dirty="0" smtClean="0">
              <a:solidFill>
                <a:schemeClr val="tx2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fr-FR" sz="2400" dirty="0" smtClean="0">
              <a:solidFill>
                <a:schemeClr val="tx2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entre médecine de soins et médecine préventive</a:t>
          </a:r>
          <a:endParaRPr lang="fr-FR" sz="2400" dirty="0">
            <a:solidFill>
              <a:schemeClr val="tx2">
                <a:lumMod val="65000"/>
                <a:lumOff val="3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0C2DA1E-3889-4C42-92E6-C68A215B2A70}" type="parTrans" cxnId="{69A8EC33-6DD9-4E09-BAAA-8BE6A3C7B3BF}">
      <dgm:prSet/>
      <dgm:spPr/>
      <dgm:t>
        <a:bodyPr/>
        <a:lstStyle/>
        <a:p>
          <a:endParaRPr lang="fr-FR"/>
        </a:p>
      </dgm:t>
    </dgm:pt>
    <dgm:pt modelId="{A54CA582-35A1-48B8-8ED6-566C030C4886}" type="sibTrans" cxnId="{69A8EC33-6DD9-4E09-BAAA-8BE6A3C7B3BF}">
      <dgm:prSet/>
      <dgm:spPr/>
      <dgm:t>
        <a:bodyPr/>
        <a:lstStyle/>
        <a:p>
          <a:endParaRPr lang="fr-FR"/>
        </a:p>
      </dgm:t>
    </dgm:pt>
    <dgm:pt modelId="{A03BD6CA-7753-4551-81BA-492533038B6F}">
      <dgm:prSet custT="1"/>
      <dgm:spPr>
        <a:solidFill>
          <a:srgbClr val="EAEBB3"/>
        </a:solidFill>
      </dgm:spPr>
      <dgm:t>
        <a:bodyPr/>
        <a:lstStyle/>
        <a:p>
          <a:r>
            <a:rPr lang="fr-FR" sz="2400" dirty="0" smtClean="0">
              <a:solidFill>
                <a:schemeClr val="tx2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Professionnels de santé : </a:t>
          </a:r>
          <a:r>
            <a:rPr lang="fr-FR" sz="2400" b="1" dirty="0" smtClean="0">
              <a:solidFill>
                <a:schemeClr val="tx2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méconnaissance du réseau de MDE</a:t>
          </a:r>
          <a:endParaRPr lang="fr-FR" sz="2400" b="1" dirty="0">
            <a:solidFill>
              <a:schemeClr val="tx2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F57E337-DEC7-4F6F-8C24-CCC6694888B0}" type="parTrans" cxnId="{6D4FFD5B-37F9-4B6D-9B42-AF01693896F0}">
      <dgm:prSet/>
      <dgm:spPr/>
      <dgm:t>
        <a:bodyPr/>
        <a:lstStyle/>
        <a:p>
          <a:endParaRPr lang="fr-FR"/>
        </a:p>
      </dgm:t>
    </dgm:pt>
    <dgm:pt modelId="{3A7C86CE-FC44-40CE-BFB5-8195E4FA750E}" type="sibTrans" cxnId="{6D4FFD5B-37F9-4B6D-9B42-AF01693896F0}">
      <dgm:prSet/>
      <dgm:spPr/>
      <dgm:t>
        <a:bodyPr/>
        <a:lstStyle/>
        <a:p>
          <a:endParaRPr lang="fr-FR"/>
        </a:p>
      </dgm:t>
    </dgm:pt>
    <dgm:pt modelId="{05EA4EDB-4029-4880-9246-43CFC1859FC7}">
      <dgm:prSet custT="1"/>
      <dgm:spPr>
        <a:solidFill>
          <a:srgbClr val="EAEBB3">
            <a:alpha val="90000"/>
          </a:srgbClr>
        </a:solidFill>
      </dgm:spPr>
      <dgm:t>
        <a:bodyPr/>
        <a:lstStyle/>
        <a:p>
          <a:r>
            <a:rPr lang="fr-FR" sz="2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Sensibiliser les médecins de </a:t>
          </a:r>
          <a:r>
            <a:rPr lang="fr-FR" sz="2200" dirty="0" smtClean="0">
              <a:effectLst/>
              <a:latin typeface="Calibri Light" panose="020F0302020204030204" pitchFamily="34" charset="0"/>
              <a:cs typeface="Calibri Light" panose="020F0302020204030204" pitchFamily="34" charset="0"/>
            </a:rPr>
            <a:t>soins </a:t>
          </a:r>
          <a:r>
            <a:rPr lang="fr-FR" sz="2200" b="1" dirty="0" smtClean="0">
              <a:effectLst/>
              <a:latin typeface="Calibri Light" panose="020F0302020204030204" pitchFamily="34" charset="0"/>
              <a:cs typeface="Calibri Light" panose="020F0302020204030204" pitchFamily="34" charset="0"/>
            </a:rPr>
            <a:t>aux problèmes de reprise du travail et au maintien dans l’emploi</a:t>
          </a:r>
          <a:endParaRPr lang="fr-FR" sz="2200" dirty="0"/>
        </a:p>
      </dgm:t>
    </dgm:pt>
    <dgm:pt modelId="{31DC8EDA-32C1-4DF2-92AF-7CB3C4E833DB}" type="parTrans" cxnId="{162C31E9-BD18-4C55-8E24-590888948D40}">
      <dgm:prSet/>
      <dgm:spPr/>
      <dgm:t>
        <a:bodyPr/>
        <a:lstStyle/>
        <a:p>
          <a:endParaRPr lang="fr-FR"/>
        </a:p>
      </dgm:t>
    </dgm:pt>
    <dgm:pt modelId="{959BCC51-AE22-4F4B-9406-D53DAE5A242D}" type="sibTrans" cxnId="{162C31E9-BD18-4C55-8E24-590888948D40}">
      <dgm:prSet/>
      <dgm:spPr/>
      <dgm:t>
        <a:bodyPr/>
        <a:lstStyle/>
        <a:p>
          <a:endParaRPr lang="fr-FR"/>
        </a:p>
      </dgm:t>
    </dgm:pt>
    <dgm:pt modelId="{2CB4722F-F2E0-4F06-9E47-E18BB0B80E1A}">
      <dgm:prSet custT="1"/>
      <dgm:spPr>
        <a:solidFill>
          <a:srgbClr val="EAEBB3"/>
        </a:solidFill>
      </dgm:spPr>
      <dgm:t>
        <a:bodyPr/>
        <a:lstStyle/>
        <a:p>
          <a:r>
            <a:rPr lang="fr-FR" sz="2400" dirty="0" smtClean="0">
              <a:solidFill>
                <a:schemeClr val="tx2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Professionnels de santé : </a:t>
          </a:r>
          <a:r>
            <a:rPr lang="fr-FR" sz="2400" b="1" dirty="0" smtClean="0">
              <a:solidFill>
                <a:schemeClr val="tx2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méconnaissance de la « santé-travail »</a:t>
          </a:r>
          <a:endParaRPr lang="fr-FR" sz="2400" b="1" dirty="0">
            <a:solidFill>
              <a:schemeClr val="tx2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2F39079-0311-42A0-A5BB-6E25809FC7B1}" type="parTrans" cxnId="{6C958128-F733-480E-823D-8E7F4AB143A8}">
      <dgm:prSet/>
      <dgm:spPr/>
      <dgm:t>
        <a:bodyPr/>
        <a:lstStyle/>
        <a:p>
          <a:endParaRPr lang="fr-FR"/>
        </a:p>
      </dgm:t>
    </dgm:pt>
    <dgm:pt modelId="{07130281-4F76-456D-A3F3-2E34061DE505}" type="sibTrans" cxnId="{6C958128-F733-480E-823D-8E7F4AB143A8}">
      <dgm:prSet/>
      <dgm:spPr/>
      <dgm:t>
        <a:bodyPr/>
        <a:lstStyle/>
        <a:p>
          <a:endParaRPr lang="fr-FR"/>
        </a:p>
      </dgm:t>
    </dgm:pt>
    <dgm:pt modelId="{BB7F7D82-80B6-4FC1-BF5B-949AEFFBAEC2}">
      <dgm:prSet custT="1"/>
      <dgm:spPr>
        <a:solidFill>
          <a:srgbClr val="EAEBB3">
            <a:alpha val="90000"/>
          </a:srgbClr>
        </a:solidFill>
      </dgm:spPr>
      <dgm:t>
        <a:bodyPr/>
        <a:lstStyle/>
        <a:p>
          <a:r>
            <a:rPr lang="fr-FR" sz="2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Aider les médecins de soins à </a:t>
          </a:r>
          <a:r>
            <a:rPr lang="fr-FR" sz="2200" b="1" dirty="0" smtClean="0">
              <a:effectLst/>
              <a:latin typeface="Calibri Light" panose="020F0302020204030204" pitchFamily="34" charset="0"/>
              <a:cs typeface="Calibri Light" panose="020F0302020204030204" pitchFamily="34" charset="0"/>
            </a:rPr>
            <a:t>repérer et accompagner:</a:t>
          </a:r>
          <a:endParaRPr lang="fr-FR" sz="2200" dirty="0"/>
        </a:p>
      </dgm:t>
    </dgm:pt>
    <dgm:pt modelId="{3A9B3CC7-3819-4A5D-A9ED-C5A42215C940}" type="parTrans" cxnId="{E97A0E2C-B75F-4175-B821-552DD2D33896}">
      <dgm:prSet/>
      <dgm:spPr/>
      <dgm:t>
        <a:bodyPr/>
        <a:lstStyle/>
        <a:p>
          <a:endParaRPr lang="fr-FR"/>
        </a:p>
      </dgm:t>
    </dgm:pt>
    <dgm:pt modelId="{9E22EEFA-8789-4C22-A7A1-8B92C6558B71}" type="sibTrans" cxnId="{E97A0E2C-B75F-4175-B821-552DD2D33896}">
      <dgm:prSet/>
      <dgm:spPr/>
      <dgm:t>
        <a:bodyPr/>
        <a:lstStyle/>
        <a:p>
          <a:endParaRPr lang="fr-FR"/>
        </a:p>
      </dgm:t>
    </dgm:pt>
    <dgm:pt modelId="{61F2AFD6-D7AE-4D15-A744-E323B9159E5A}">
      <dgm:prSet/>
      <dgm:spPr>
        <a:solidFill>
          <a:srgbClr val="EAEBB3">
            <a:alpha val="90000"/>
          </a:srgbClr>
        </a:solidFill>
      </dgm:spPr>
      <dgm:t>
        <a:bodyPr/>
        <a:lstStyle/>
        <a:p>
          <a:r>
            <a:rPr lang="fr-FR" sz="2000" b="0" dirty="0" smtClean="0">
              <a:effectLst/>
              <a:latin typeface="Calibri Light" panose="020F0302020204030204" pitchFamily="34" charset="0"/>
              <a:cs typeface="Calibri Light" panose="020F0302020204030204" pitchFamily="34" charset="0"/>
            </a:rPr>
            <a:t>les cas de maladies d’origine professionnelle</a:t>
          </a:r>
          <a:endParaRPr lang="fr-FR" sz="2000" b="0" dirty="0"/>
        </a:p>
      </dgm:t>
    </dgm:pt>
    <dgm:pt modelId="{FF7341B0-449D-48D9-AF5E-652ABD2115D3}" type="parTrans" cxnId="{1C3252CA-F760-4AFB-AAB5-D9C6E4F67DCC}">
      <dgm:prSet/>
      <dgm:spPr/>
      <dgm:t>
        <a:bodyPr/>
        <a:lstStyle/>
        <a:p>
          <a:endParaRPr lang="fr-FR"/>
        </a:p>
      </dgm:t>
    </dgm:pt>
    <dgm:pt modelId="{79B553E5-59E5-482F-AE59-25C9A4091F08}" type="sibTrans" cxnId="{1C3252CA-F760-4AFB-AAB5-D9C6E4F67DCC}">
      <dgm:prSet/>
      <dgm:spPr/>
      <dgm:t>
        <a:bodyPr/>
        <a:lstStyle/>
        <a:p>
          <a:endParaRPr lang="fr-FR"/>
        </a:p>
      </dgm:t>
    </dgm:pt>
    <dgm:pt modelId="{0C85DC50-DA12-4833-B229-650D54BF5CB6}">
      <dgm:prSet phldrT="[Texte]" custT="1"/>
      <dgm:spPr>
        <a:solidFill>
          <a:srgbClr val="EAEBB3">
            <a:alpha val="90000"/>
          </a:srgbClr>
        </a:solidFill>
      </dgm:spPr>
      <dgm:t>
        <a:bodyPr/>
        <a:lstStyle/>
        <a:p>
          <a:endParaRPr lang="fr-FR" sz="2200" dirty="0">
            <a:solidFill>
              <a:schemeClr val="tx1"/>
            </a:solidFill>
          </a:endParaRPr>
        </a:p>
      </dgm:t>
    </dgm:pt>
    <dgm:pt modelId="{535541A1-DD8D-4A66-9E2E-EDB08007000C}" type="parTrans" cxnId="{371B0DB7-FA43-4BE4-9382-E2390029129C}">
      <dgm:prSet/>
      <dgm:spPr/>
      <dgm:t>
        <a:bodyPr/>
        <a:lstStyle/>
        <a:p>
          <a:endParaRPr lang="fr-FR"/>
        </a:p>
      </dgm:t>
    </dgm:pt>
    <dgm:pt modelId="{A61E131D-E740-4114-9C69-C6030B24E2BF}" type="sibTrans" cxnId="{371B0DB7-FA43-4BE4-9382-E2390029129C}">
      <dgm:prSet/>
      <dgm:spPr/>
      <dgm:t>
        <a:bodyPr/>
        <a:lstStyle/>
        <a:p>
          <a:endParaRPr lang="fr-FR"/>
        </a:p>
      </dgm:t>
    </dgm:pt>
    <dgm:pt modelId="{45014F44-FC0A-46DF-8DAA-C64F4078D86F}">
      <dgm:prSet custT="1"/>
      <dgm:spPr>
        <a:solidFill>
          <a:srgbClr val="EAEBB3">
            <a:alpha val="90000"/>
          </a:srgbClr>
        </a:solidFill>
      </dgm:spPr>
      <dgm:t>
        <a:bodyPr/>
        <a:lstStyle/>
        <a:p>
          <a:endParaRPr lang="fr-FR" sz="2200" dirty="0">
            <a:solidFill>
              <a:schemeClr val="tx1"/>
            </a:solidFill>
          </a:endParaRPr>
        </a:p>
      </dgm:t>
    </dgm:pt>
    <dgm:pt modelId="{B1BA7515-9F75-434E-BAD7-0D832CF52B0D}" type="parTrans" cxnId="{DD0186F6-0824-4DFE-91E2-57FD5A08C9E4}">
      <dgm:prSet/>
      <dgm:spPr/>
      <dgm:t>
        <a:bodyPr/>
        <a:lstStyle/>
        <a:p>
          <a:endParaRPr lang="fr-FR"/>
        </a:p>
      </dgm:t>
    </dgm:pt>
    <dgm:pt modelId="{A135B61A-10FF-46AF-AEBD-EEEA667998EA}" type="sibTrans" cxnId="{DD0186F6-0824-4DFE-91E2-57FD5A08C9E4}">
      <dgm:prSet/>
      <dgm:spPr/>
      <dgm:t>
        <a:bodyPr/>
        <a:lstStyle/>
        <a:p>
          <a:endParaRPr lang="fr-FR"/>
        </a:p>
      </dgm:t>
    </dgm:pt>
    <dgm:pt modelId="{46734C10-0E50-4032-A891-FBB79B82366F}">
      <dgm:prSet/>
      <dgm:spPr>
        <a:solidFill>
          <a:srgbClr val="EAEBB3">
            <a:alpha val="90000"/>
          </a:srgbClr>
        </a:solidFill>
      </dgm:spPr>
      <dgm:t>
        <a:bodyPr/>
        <a:lstStyle/>
        <a:p>
          <a:r>
            <a:rPr lang="fr-FR" sz="2000" b="0" dirty="0" smtClean="0">
              <a:effectLst/>
              <a:latin typeface="Calibri Light" panose="020F0302020204030204" pitchFamily="34" charset="0"/>
              <a:cs typeface="Calibri Light" panose="020F0302020204030204" pitchFamily="34" charset="0"/>
            </a:rPr>
            <a:t>les situations à risque de désinsertion professionnelle</a:t>
          </a:r>
          <a:endParaRPr lang="fr-FR" sz="2000" b="0" dirty="0"/>
        </a:p>
      </dgm:t>
    </dgm:pt>
    <dgm:pt modelId="{B9969823-C33D-4345-93CB-AA0226D59931}" type="sibTrans" cxnId="{A417C1A4-9CE9-4CEE-AF99-FCD95CF55F84}">
      <dgm:prSet/>
      <dgm:spPr/>
      <dgm:t>
        <a:bodyPr/>
        <a:lstStyle/>
        <a:p>
          <a:endParaRPr lang="fr-FR"/>
        </a:p>
      </dgm:t>
    </dgm:pt>
    <dgm:pt modelId="{F0068059-F671-4FBA-8E39-D25FF7AC70C9}" type="parTrans" cxnId="{A417C1A4-9CE9-4CEE-AF99-FCD95CF55F84}">
      <dgm:prSet/>
      <dgm:spPr/>
      <dgm:t>
        <a:bodyPr/>
        <a:lstStyle/>
        <a:p>
          <a:endParaRPr lang="fr-FR"/>
        </a:p>
      </dgm:t>
    </dgm:pt>
    <dgm:pt modelId="{E138C818-CE6C-48B9-8303-C991EEC4D672}">
      <dgm:prSet phldrT="[Texte]" custT="1"/>
      <dgm:spPr>
        <a:solidFill>
          <a:srgbClr val="EAEBB3">
            <a:alpha val="90000"/>
          </a:srgbClr>
        </a:solidFill>
      </dgm:spPr>
      <dgm:t>
        <a:bodyPr/>
        <a:lstStyle/>
        <a:p>
          <a:r>
            <a:rPr lang="fr-FR" sz="2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Favoriser les </a:t>
          </a:r>
          <a:r>
            <a:rPr lang="fr-FR" sz="2200" b="1" dirty="0" smtClean="0">
              <a:effectLst/>
              <a:latin typeface="Calibri Light" panose="020F0302020204030204" pitchFamily="34" charset="0"/>
              <a:cs typeface="Calibri Light" panose="020F0302020204030204" pitchFamily="34" charset="0"/>
            </a:rPr>
            <a:t>échanges </a:t>
          </a:r>
          <a:r>
            <a:rPr lang="fr-FR" sz="2200" b="0" dirty="0" smtClean="0">
              <a:effectLst/>
              <a:latin typeface="Calibri Light" panose="020F0302020204030204" pitchFamily="34" charset="0"/>
              <a:cs typeface="Calibri Light" panose="020F0302020204030204" pitchFamily="34" charset="0"/>
            </a:rPr>
            <a:t>entre</a:t>
          </a:r>
          <a:r>
            <a:rPr lang="fr-FR" sz="2200" b="1" dirty="0" smtClean="0">
              <a:effectLst/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fr-FR" sz="2200" b="0" dirty="0" smtClean="0">
              <a:effectLst/>
              <a:latin typeface="Calibri Light" panose="020F0302020204030204" pitchFamily="34" charset="0"/>
              <a:cs typeface="Calibri Light" panose="020F0302020204030204" pitchFamily="34" charset="0"/>
            </a:rPr>
            <a:t>professionnels de santé et professionnels </a:t>
          </a:r>
          <a:r>
            <a:rPr lang="fr-FR" sz="2200" b="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de la santé </a:t>
          </a:r>
          <a:r>
            <a:rPr lang="fr-FR" sz="2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au travail</a:t>
          </a:r>
          <a:endParaRPr lang="fr-FR" sz="2200" dirty="0"/>
        </a:p>
      </dgm:t>
    </dgm:pt>
    <dgm:pt modelId="{E91C50FE-A44C-4FE5-BBF4-BD821636D027}" type="sibTrans" cxnId="{6ACB70B8-C921-4CDF-A45A-2676216192A6}">
      <dgm:prSet/>
      <dgm:spPr/>
      <dgm:t>
        <a:bodyPr/>
        <a:lstStyle/>
        <a:p>
          <a:endParaRPr lang="fr-FR"/>
        </a:p>
      </dgm:t>
    </dgm:pt>
    <dgm:pt modelId="{CE196D08-9F47-4717-A669-F1558BF408DB}" type="parTrans" cxnId="{6ACB70B8-C921-4CDF-A45A-2676216192A6}">
      <dgm:prSet/>
      <dgm:spPr/>
      <dgm:t>
        <a:bodyPr/>
        <a:lstStyle/>
        <a:p>
          <a:endParaRPr lang="fr-FR"/>
        </a:p>
      </dgm:t>
    </dgm:pt>
    <dgm:pt modelId="{917BC95A-9FEB-4761-994A-CEFCCC92A7E8}" type="pres">
      <dgm:prSet presAssocID="{3277A60A-B145-4DFA-BB0A-11C49411797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C06475D-AC96-44C7-9D25-328FA7DD4F2C}" type="pres">
      <dgm:prSet presAssocID="{65B3EEE6-AFCA-478C-A745-17927C2D20D0}" presName="linNode" presStyleCnt="0"/>
      <dgm:spPr/>
    </dgm:pt>
    <dgm:pt modelId="{519D1F0F-389D-4216-ACE7-FE789B9A55CC}" type="pres">
      <dgm:prSet presAssocID="{65B3EEE6-AFCA-478C-A745-17927C2D20D0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9CB498-1300-42F7-AC04-725B361EC9FF}" type="pres">
      <dgm:prSet presAssocID="{65B3EEE6-AFCA-478C-A745-17927C2D20D0}" presName="childShp" presStyleLbl="bgAccFollowNode1" presStyleIdx="0" presStyleCnt="3" custScaleX="100000" custScale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6B547E-3DF1-48D6-A741-ACE3EE310DE1}" type="pres">
      <dgm:prSet presAssocID="{A54CA582-35A1-48B8-8ED6-566C030C4886}" presName="spacing" presStyleCnt="0"/>
      <dgm:spPr/>
    </dgm:pt>
    <dgm:pt modelId="{BDB37C2E-0D75-4DE0-84DE-F3FC6B764132}" type="pres">
      <dgm:prSet presAssocID="{2CB4722F-F2E0-4F06-9E47-E18BB0B80E1A}" presName="linNode" presStyleCnt="0"/>
      <dgm:spPr/>
    </dgm:pt>
    <dgm:pt modelId="{3ECFECA4-0B7F-4A7D-9225-6CA75494D8DE}" type="pres">
      <dgm:prSet presAssocID="{2CB4722F-F2E0-4F06-9E47-E18BB0B80E1A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306CCF-EE5A-48D9-8125-4BCA4C1C5ECE}" type="pres">
      <dgm:prSet presAssocID="{2CB4722F-F2E0-4F06-9E47-E18BB0B80E1A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8ECD84-C433-466F-887F-CED29F182BC8}" type="pres">
      <dgm:prSet presAssocID="{07130281-4F76-456D-A3F3-2E34061DE505}" presName="spacing" presStyleCnt="0"/>
      <dgm:spPr/>
    </dgm:pt>
    <dgm:pt modelId="{99B0FEC0-1657-4B8F-BE02-76CD5267242B}" type="pres">
      <dgm:prSet presAssocID="{A03BD6CA-7753-4551-81BA-492533038B6F}" presName="linNode" presStyleCnt="0"/>
      <dgm:spPr/>
    </dgm:pt>
    <dgm:pt modelId="{FFC6A566-8B95-4A65-A85A-320D2827DBDB}" type="pres">
      <dgm:prSet presAssocID="{A03BD6CA-7753-4551-81BA-492533038B6F}" presName="parentShp" presStyleLbl="node1" presStyleIdx="2" presStyleCnt="3" custScaleX="100000" custScale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0B53AC-3396-4AEB-8057-D4E07B788FB6}" type="pres">
      <dgm:prSet presAssocID="{A03BD6CA-7753-4551-81BA-492533038B6F}" presName="childShp" presStyleLbl="bgAccFollowNode1" presStyleIdx="2" presStyleCnt="3" custScaleX="100000" custScale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99B482C-FFD1-432C-9E4C-C35A554429E7}" type="presOf" srcId="{2CB4722F-F2E0-4F06-9E47-E18BB0B80E1A}" destId="{3ECFECA4-0B7F-4A7D-9225-6CA75494D8DE}" srcOrd="0" destOrd="0" presId="urn:microsoft.com/office/officeart/2005/8/layout/vList6"/>
    <dgm:cxn modelId="{A22A24FC-492E-4B69-947A-5334B7198AF0}" type="presOf" srcId="{46734C10-0E50-4032-A891-FBB79B82366F}" destId="{BF306CCF-EE5A-48D9-8125-4BCA4C1C5ECE}" srcOrd="0" destOrd="2" presId="urn:microsoft.com/office/officeart/2005/8/layout/vList6"/>
    <dgm:cxn modelId="{371B0DB7-FA43-4BE4-9382-E2390029129C}" srcId="{65B3EEE6-AFCA-478C-A745-17927C2D20D0}" destId="{0C85DC50-DA12-4833-B229-650D54BF5CB6}" srcOrd="0" destOrd="0" parTransId="{535541A1-DD8D-4A66-9E2E-EDB08007000C}" sibTransId="{A61E131D-E740-4114-9C69-C6030B24E2BF}"/>
    <dgm:cxn modelId="{6ACB70B8-C921-4CDF-A45A-2676216192A6}" srcId="{65B3EEE6-AFCA-478C-A745-17927C2D20D0}" destId="{E138C818-CE6C-48B9-8303-C991EEC4D672}" srcOrd="1" destOrd="0" parTransId="{CE196D08-9F47-4717-A669-F1558BF408DB}" sibTransId="{E91C50FE-A44C-4FE5-BBF4-BD821636D027}"/>
    <dgm:cxn modelId="{E97A0E2C-B75F-4175-B821-552DD2D33896}" srcId="{2CB4722F-F2E0-4F06-9E47-E18BB0B80E1A}" destId="{BB7F7D82-80B6-4FC1-BF5B-949AEFFBAEC2}" srcOrd="0" destOrd="0" parTransId="{3A9B3CC7-3819-4A5D-A9ED-C5A42215C940}" sibTransId="{9E22EEFA-8789-4C22-A7A1-8B92C6558B71}"/>
    <dgm:cxn modelId="{6C958128-F733-480E-823D-8E7F4AB143A8}" srcId="{3277A60A-B145-4DFA-BB0A-11C49411797E}" destId="{2CB4722F-F2E0-4F06-9E47-E18BB0B80E1A}" srcOrd="1" destOrd="0" parTransId="{E2F39079-0311-42A0-A5BB-6E25809FC7B1}" sibTransId="{07130281-4F76-456D-A3F3-2E34061DE505}"/>
    <dgm:cxn modelId="{9D034C09-7965-4008-B841-B61EDB5E867A}" type="presOf" srcId="{A03BD6CA-7753-4551-81BA-492533038B6F}" destId="{FFC6A566-8B95-4A65-A85A-320D2827DBDB}" srcOrd="0" destOrd="0" presId="urn:microsoft.com/office/officeart/2005/8/layout/vList6"/>
    <dgm:cxn modelId="{D0FFFA3E-41B2-432A-8733-ED27EF609810}" type="presOf" srcId="{0C85DC50-DA12-4833-B229-650D54BF5CB6}" destId="{F69CB498-1300-42F7-AC04-725B361EC9FF}" srcOrd="0" destOrd="0" presId="urn:microsoft.com/office/officeart/2005/8/layout/vList6"/>
    <dgm:cxn modelId="{2A68BB79-8024-4F54-9065-94CFE0D01C8B}" type="presOf" srcId="{05EA4EDB-4029-4880-9246-43CFC1859FC7}" destId="{000B53AC-3396-4AEB-8057-D4E07B788FB6}" srcOrd="0" destOrd="1" presId="urn:microsoft.com/office/officeart/2005/8/layout/vList6"/>
    <dgm:cxn modelId="{977E5C5C-98C1-4EAB-BC48-E84F34714432}" type="presOf" srcId="{E138C818-CE6C-48B9-8303-C991EEC4D672}" destId="{F69CB498-1300-42F7-AC04-725B361EC9FF}" srcOrd="0" destOrd="1" presId="urn:microsoft.com/office/officeart/2005/8/layout/vList6"/>
    <dgm:cxn modelId="{6806FCDF-4863-4FC2-99F8-6952AF86EAD6}" type="presOf" srcId="{BB7F7D82-80B6-4FC1-BF5B-949AEFFBAEC2}" destId="{BF306CCF-EE5A-48D9-8125-4BCA4C1C5ECE}" srcOrd="0" destOrd="0" presId="urn:microsoft.com/office/officeart/2005/8/layout/vList6"/>
    <dgm:cxn modelId="{69A8EC33-6DD9-4E09-BAAA-8BE6A3C7B3BF}" srcId="{3277A60A-B145-4DFA-BB0A-11C49411797E}" destId="{65B3EEE6-AFCA-478C-A745-17927C2D20D0}" srcOrd="0" destOrd="0" parTransId="{50C2DA1E-3889-4C42-92E6-C68A215B2A70}" sibTransId="{A54CA582-35A1-48B8-8ED6-566C030C4886}"/>
    <dgm:cxn modelId="{90E34F88-1BD5-46F9-A355-76DB47B965E1}" type="presOf" srcId="{65B3EEE6-AFCA-478C-A745-17927C2D20D0}" destId="{519D1F0F-389D-4216-ACE7-FE789B9A55CC}" srcOrd="0" destOrd="0" presId="urn:microsoft.com/office/officeart/2005/8/layout/vList6"/>
    <dgm:cxn modelId="{A417C1A4-9CE9-4CEE-AF99-FCD95CF55F84}" srcId="{BB7F7D82-80B6-4FC1-BF5B-949AEFFBAEC2}" destId="{46734C10-0E50-4032-A891-FBB79B82366F}" srcOrd="1" destOrd="0" parTransId="{F0068059-F671-4FBA-8E39-D25FF7AC70C9}" sibTransId="{B9969823-C33D-4345-93CB-AA0226D59931}"/>
    <dgm:cxn modelId="{5D9E3EA7-410B-4626-8E20-D0B7A96FD9F5}" type="presOf" srcId="{45014F44-FC0A-46DF-8DAA-C64F4078D86F}" destId="{000B53AC-3396-4AEB-8057-D4E07B788FB6}" srcOrd="0" destOrd="0" presId="urn:microsoft.com/office/officeart/2005/8/layout/vList6"/>
    <dgm:cxn modelId="{D5557940-B0E6-4B23-ADED-4E976BE5AAB0}" type="presOf" srcId="{61F2AFD6-D7AE-4D15-A744-E323B9159E5A}" destId="{BF306CCF-EE5A-48D9-8125-4BCA4C1C5ECE}" srcOrd="0" destOrd="1" presId="urn:microsoft.com/office/officeart/2005/8/layout/vList6"/>
    <dgm:cxn modelId="{18B216FB-BEBE-4810-B53F-F9A99C297597}" type="presOf" srcId="{3277A60A-B145-4DFA-BB0A-11C49411797E}" destId="{917BC95A-9FEB-4761-994A-CEFCCC92A7E8}" srcOrd="0" destOrd="0" presId="urn:microsoft.com/office/officeart/2005/8/layout/vList6"/>
    <dgm:cxn modelId="{6D4FFD5B-37F9-4B6D-9B42-AF01693896F0}" srcId="{3277A60A-B145-4DFA-BB0A-11C49411797E}" destId="{A03BD6CA-7753-4551-81BA-492533038B6F}" srcOrd="2" destOrd="0" parTransId="{7F57E337-DEC7-4F6F-8C24-CCC6694888B0}" sibTransId="{3A7C86CE-FC44-40CE-BFB5-8195E4FA750E}"/>
    <dgm:cxn modelId="{DD0186F6-0824-4DFE-91E2-57FD5A08C9E4}" srcId="{A03BD6CA-7753-4551-81BA-492533038B6F}" destId="{45014F44-FC0A-46DF-8DAA-C64F4078D86F}" srcOrd="0" destOrd="0" parTransId="{B1BA7515-9F75-434E-BAD7-0D832CF52B0D}" sibTransId="{A135B61A-10FF-46AF-AEBD-EEEA667998EA}"/>
    <dgm:cxn modelId="{1C3252CA-F760-4AFB-AAB5-D9C6E4F67DCC}" srcId="{BB7F7D82-80B6-4FC1-BF5B-949AEFFBAEC2}" destId="{61F2AFD6-D7AE-4D15-A744-E323B9159E5A}" srcOrd="0" destOrd="0" parTransId="{FF7341B0-449D-48D9-AF5E-652ABD2115D3}" sibTransId="{79B553E5-59E5-482F-AE59-25C9A4091F08}"/>
    <dgm:cxn modelId="{162C31E9-BD18-4C55-8E24-590888948D40}" srcId="{A03BD6CA-7753-4551-81BA-492533038B6F}" destId="{05EA4EDB-4029-4880-9246-43CFC1859FC7}" srcOrd="1" destOrd="0" parTransId="{31DC8EDA-32C1-4DF2-92AF-7CB3C4E833DB}" sibTransId="{959BCC51-AE22-4F4B-9406-D53DAE5A242D}"/>
    <dgm:cxn modelId="{E80EC563-2A45-4083-B0D4-912F9B8382C8}" type="presParOf" srcId="{917BC95A-9FEB-4761-994A-CEFCCC92A7E8}" destId="{9C06475D-AC96-44C7-9D25-328FA7DD4F2C}" srcOrd="0" destOrd="0" presId="urn:microsoft.com/office/officeart/2005/8/layout/vList6"/>
    <dgm:cxn modelId="{76E80C1F-7F45-4D55-921F-9FA91FDE91F0}" type="presParOf" srcId="{9C06475D-AC96-44C7-9D25-328FA7DD4F2C}" destId="{519D1F0F-389D-4216-ACE7-FE789B9A55CC}" srcOrd="0" destOrd="0" presId="urn:microsoft.com/office/officeart/2005/8/layout/vList6"/>
    <dgm:cxn modelId="{530263F6-6259-4D54-8F68-468D96A8198A}" type="presParOf" srcId="{9C06475D-AC96-44C7-9D25-328FA7DD4F2C}" destId="{F69CB498-1300-42F7-AC04-725B361EC9FF}" srcOrd="1" destOrd="0" presId="urn:microsoft.com/office/officeart/2005/8/layout/vList6"/>
    <dgm:cxn modelId="{05A75F6C-09B6-4C02-8971-5E4CD4000DFB}" type="presParOf" srcId="{917BC95A-9FEB-4761-994A-CEFCCC92A7E8}" destId="{E36B547E-3DF1-48D6-A741-ACE3EE310DE1}" srcOrd="1" destOrd="0" presId="urn:microsoft.com/office/officeart/2005/8/layout/vList6"/>
    <dgm:cxn modelId="{CABEC6B8-A3D8-430F-B182-C896F4B2F6DD}" type="presParOf" srcId="{917BC95A-9FEB-4761-994A-CEFCCC92A7E8}" destId="{BDB37C2E-0D75-4DE0-84DE-F3FC6B764132}" srcOrd="2" destOrd="0" presId="urn:microsoft.com/office/officeart/2005/8/layout/vList6"/>
    <dgm:cxn modelId="{01A4E111-D1EC-4EEA-8625-481119474E3C}" type="presParOf" srcId="{BDB37C2E-0D75-4DE0-84DE-F3FC6B764132}" destId="{3ECFECA4-0B7F-4A7D-9225-6CA75494D8DE}" srcOrd="0" destOrd="0" presId="urn:microsoft.com/office/officeart/2005/8/layout/vList6"/>
    <dgm:cxn modelId="{09BC8C2E-AED6-4836-87E7-21E76017204E}" type="presParOf" srcId="{BDB37C2E-0D75-4DE0-84DE-F3FC6B764132}" destId="{BF306CCF-EE5A-48D9-8125-4BCA4C1C5ECE}" srcOrd="1" destOrd="0" presId="urn:microsoft.com/office/officeart/2005/8/layout/vList6"/>
    <dgm:cxn modelId="{C999728E-995E-4E55-A3F9-FC357FFCE7A6}" type="presParOf" srcId="{917BC95A-9FEB-4761-994A-CEFCCC92A7E8}" destId="{748ECD84-C433-466F-887F-CED29F182BC8}" srcOrd="3" destOrd="0" presId="urn:microsoft.com/office/officeart/2005/8/layout/vList6"/>
    <dgm:cxn modelId="{B27B0638-B00D-4B4A-8D4F-E966756EEBD4}" type="presParOf" srcId="{917BC95A-9FEB-4761-994A-CEFCCC92A7E8}" destId="{99B0FEC0-1657-4B8F-BE02-76CD5267242B}" srcOrd="4" destOrd="0" presId="urn:microsoft.com/office/officeart/2005/8/layout/vList6"/>
    <dgm:cxn modelId="{A23F7B56-C192-40B1-AC58-9C74E5A4BBFE}" type="presParOf" srcId="{99B0FEC0-1657-4B8F-BE02-76CD5267242B}" destId="{FFC6A566-8B95-4A65-A85A-320D2827DBDB}" srcOrd="0" destOrd="0" presId="urn:microsoft.com/office/officeart/2005/8/layout/vList6"/>
    <dgm:cxn modelId="{B385653D-6128-47EE-8435-462AA659D1A0}" type="presParOf" srcId="{99B0FEC0-1657-4B8F-BE02-76CD5267242B}" destId="{000B53AC-3396-4AEB-8057-D4E07B788FB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7579B6-CD2F-4703-ABDC-5EC6524380B9}" type="doc">
      <dgm:prSet loTypeId="urn:microsoft.com/office/officeart/2005/8/layout/pList2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F440C0D6-3F04-41D9-948B-A409D78C07A3}">
      <dgm:prSet phldrT="[Texte]" custT="1"/>
      <dgm:spPr/>
      <dgm:t>
        <a:bodyPr/>
        <a:lstStyle/>
        <a:p>
          <a:endParaRPr lang="fr-FR" sz="2400" dirty="0" smtClean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r>
            <a:rPr lang="fr-FR" sz="24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Un </a:t>
          </a:r>
          <a:r>
            <a: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groupe de travail p</a:t>
          </a:r>
          <a:r>
            <a:rPr lang="fr-FR" sz="24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luri-institutionnel</a:t>
          </a:r>
          <a:endParaRPr lang="fr-FR" sz="24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224B9AC-17AD-42DD-AC75-E049550C2C18}" type="parTrans" cxnId="{85CEDD48-C2E5-41F3-AFB4-0DCC14D9F3FE}">
      <dgm:prSet/>
      <dgm:spPr/>
      <dgm:t>
        <a:bodyPr/>
        <a:lstStyle/>
        <a:p>
          <a:endParaRPr lang="fr-FR"/>
        </a:p>
      </dgm:t>
    </dgm:pt>
    <dgm:pt modelId="{77EA528A-F40A-4338-A430-D26569419B12}" type="sibTrans" cxnId="{85CEDD48-C2E5-41F3-AFB4-0DCC14D9F3FE}">
      <dgm:prSet/>
      <dgm:spPr/>
      <dgm:t>
        <a:bodyPr/>
        <a:lstStyle/>
        <a:p>
          <a:endParaRPr lang="fr-FR"/>
        </a:p>
      </dgm:t>
    </dgm:pt>
    <dgm:pt modelId="{35BB21DA-7EBF-4951-84E5-4BF0478B1FE5}">
      <dgm:prSet phldrT="[Texte]" custT="1"/>
      <dgm:spPr/>
      <dgm:t>
        <a:bodyPr/>
        <a:lstStyle/>
        <a:p>
          <a:r>
            <a:rPr lang="fr-FR" sz="24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Des </a:t>
          </a:r>
          <a:r>
            <a: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formations de DPC </a:t>
          </a:r>
          <a:r>
            <a:rPr lang="fr-FR" sz="24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et des </a:t>
          </a:r>
          <a:r>
            <a: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séances d’information </a:t>
          </a:r>
          <a:r>
            <a:rPr lang="fr-FR" sz="24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pour les professionnels de santé</a:t>
          </a:r>
          <a:endParaRPr lang="fr-F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B861A76-D14E-465C-B1E8-4238333D8BD3}" type="parTrans" cxnId="{AFF2685C-FA56-4307-8914-B13AAC07CE3C}">
      <dgm:prSet/>
      <dgm:spPr/>
      <dgm:t>
        <a:bodyPr/>
        <a:lstStyle/>
        <a:p>
          <a:endParaRPr lang="fr-FR"/>
        </a:p>
      </dgm:t>
    </dgm:pt>
    <dgm:pt modelId="{A0DC8FCD-AC2D-42FF-9A2A-95721347B3ED}" type="sibTrans" cxnId="{AFF2685C-FA56-4307-8914-B13AAC07CE3C}">
      <dgm:prSet/>
      <dgm:spPr/>
      <dgm:t>
        <a:bodyPr/>
        <a:lstStyle/>
        <a:p>
          <a:endParaRPr lang="fr-FR"/>
        </a:p>
      </dgm:t>
    </dgm:pt>
    <dgm:pt modelId="{4D8DBB6B-5F75-4086-B387-AC20A58C93AD}">
      <dgm:prSet phldrT="[Texte]" custT="1"/>
      <dgm:spPr/>
      <dgm:t>
        <a:bodyPr/>
        <a:lstStyle/>
        <a:p>
          <a:endParaRPr lang="fr-FR" sz="2400" dirty="0" smtClean="0">
            <a:solidFill>
              <a:schemeClr val="tx2">
                <a:lumMod val="65000"/>
                <a:lumOff val="3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r>
            <a:rPr lang="fr-FR" sz="2400" dirty="0" smtClean="0">
              <a:solidFill>
                <a:schemeClr val="tx2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Un </a:t>
          </a:r>
          <a:r>
            <a:rPr lang="fr-FR" sz="2400" dirty="0" smtClean="0">
              <a:solidFill>
                <a:schemeClr val="tx2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site internet </a:t>
          </a:r>
          <a:r>
            <a:rPr lang="fr-FR" sz="2400" dirty="0" smtClean="0">
              <a:solidFill>
                <a:schemeClr val="tx2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en accès libre</a:t>
          </a:r>
        </a:p>
        <a:p>
          <a:r>
            <a:rPr lang="fr-FR" sz="2300" dirty="0" smtClean="0">
              <a:solidFill>
                <a:schemeClr val="tx2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  <a:hlinkClick xmlns:r="http://schemas.openxmlformats.org/officeDocument/2006/relationships" r:id="rId1"/>
            </a:rPr>
            <a:t>www.sistepaca.org</a:t>
          </a:r>
          <a:endParaRPr lang="fr-FR" sz="2300" dirty="0" smtClean="0">
            <a:solidFill>
              <a:schemeClr val="tx2">
                <a:lumMod val="65000"/>
                <a:lumOff val="3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endParaRPr lang="fr-FR" sz="2400" dirty="0">
            <a:solidFill>
              <a:schemeClr val="tx2">
                <a:lumMod val="65000"/>
                <a:lumOff val="3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DDDB39C-75FB-4F58-8814-9F828DAD9342}" type="parTrans" cxnId="{30A30C4A-EC36-43DE-81FE-3A51B6B8585C}">
      <dgm:prSet/>
      <dgm:spPr/>
      <dgm:t>
        <a:bodyPr/>
        <a:lstStyle/>
        <a:p>
          <a:endParaRPr lang="fr-FR"/>
        </a:p>
      </dgm:t>
    </dgm:pt>
    <dgm:pt modelId="{FC83CA88-4926-4CF6-AF28-42CEBA8466E2}" type="sibTrans" cxnId="{30A30C4A-EC36-43DE-81FE-3A51B6B8585C}">
      <dgm:prSet/>
      <dgm:spPr/>
      <dgm:t>
        <a:bodyPr/>
        <a:lstStyle/>
        <a:p>
          <a:endParaRPr lang="fr-FR"/>
        </a:p>
      </dgm:t>
    </dgm:pt>
    <dgm:pt modelId="{25E03DE0-BB58-4CDF-86F5-DCE79BC987DA}" type="pres">
      <dgm:prSet presAssocID="{387579B6-CD2F-4703-ABDC-5EC6524380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2753169-3219-40E7-99FA-D6A2F38C1B34}" type="pres">
      <dgm:prSet presAssocID="{387579B6-CD2F-4703-ABDC-5EC6524380B9}" presName="bkgdShp" presStyleLbl="alignAccFollowNode1" presStyleIdx="0" presStyleCnt="1" custLinFactNeighborY="0"/>
      <dgm:spPr/>
      <dgm:t>
        <a:bodyPr/>
        <a:lstStyle/>
        <a:p>
          <a:endParaRPr lang="fr-FR"/>
        </a:p>
      </dgm:t>
    </dgm:pt>
    <dgm:pt modelId="{D877861E-4326-429E-9F76-31CF2F8DF3FC}" type="pres">
      <dgm:prSet presAssocID="{387579B6-CD2F-4703-ABDC-5EC6524380B9}" presName="linComp" presStyleCnt="0"/>
      <dgm:spPr/>
      <dgm:t>
        <a:bodyPr/>
        <a:lstStyle/>
        <a:p>
          <a:endParaRPr lang="fr-FR"/>
        </a:p>
      </dgm:t>
    </dgm:pt>
    <dgm:pt modelId="{903619CF-702B-49F9-AB04-A284984E045D}" type="pres">
      <dgm:prSet presAssocID="{F440C0D6-3F04-41D9-948B-A409D78C07A3}" presName="compNode" presStyleCnt="0"/>
      <dgm:spPr/>
      <dgm:t>
        <a:bodyPr/>
        <a:lstStyle/>
        <a:p>
          <a:endParaRPr lang="fr-FR"/>
        </a:p>
      </dgm:t>
    </dgm:pt>
    <dgm:pt modelId="{75398FF0-0535-459E-AA2F-7D2B4834BC17}" type="pres">
      <dgm:prSet presAssocID="{F440C0D6-3F04-41D9-948B-A409D78C07A3}" presName="node" presStyleLbl="node1" presStyleIdx="0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6F6A10-1C40-4338-99D3-8A847E6A751F}" type="pres">
      <dgm:prSet presAssocID="{F440C0D6-3F04-41D9-948B-A409D78C07A3}" presName="invisiNode" presStyleLbl="node1" presStyleIdx="0" presStyleCnt="3"/>
      <dgm:spPr/>
      <dgm:t>
        <a:bodyPr/>
        <a:lstStyle/>
        <a:p>
          <a:endParaRPr lang="fr-FR"/>
        </a:p>
      </dgm:t>
    </dgm:pt>
    <dgm:pt modelId="{E9305546-AADA-4E35-A15B-ACAC8541CDBF}" type="pres">
      <dgm:prSet presAssocID="{F440C0D6-3F04-41D9-948B-A409D78C07A3}" presName="imagNode" presStyleLbl="fgImgPlace1" presStyleIdx="0" presStyleCnt="3" custLinFactNeighborY="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EE882DA1-76D5-4E69-8850-1AA1E6128A60}" type="pres">
      <dgm:prSet presAssocID="{77EA528A-F40A-4338-A430-D26569419B12}" presName="sibTrans" presStyleLbl="sibTrans2D1" presStyleIdx="0" presStyleCnt="0"/>
      <dgm:spPr/>
      <dgm:t>
        <a:bodyPr/>
        <a:lstStyle/>
        <a:p>
          <a:endParaRPr lang="fr-FR"/>
        </a:p>
      </dgm:t>
    </dgm:pt>
    <dgm:pt modelId="{B83B634F-F3AD-44BD-B85B-4E7744887A7D}" type="pres">
      <dgm:prSet presAssocID="{35BB21DA-7EBF-4951-84E5-4BF0478B1FE5}" presName="compNode" presStyleCnt="0"/>
      <dgm:spPr/>
      <dgm:t>
        <a:bodyPr/>
        <a:lstStyle/>
        <a:p>
          <a:endParaRPr lang="fr-FR"/>
        </a:p>
      </dgm:t>
    </dgm:pt>
    <dgm:pt modelId="{1C6EF5BC-97CF-491A-BB7F-3F4809EE47B6}" type="pres">
      <dgm:prSet presAssocID="{35BB21DA-7EBF-4951-84E5-4BF0478B1FE5}" presName="node" presStyleLbl="node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E1EBE0-FA99-4BDE-BC4E-47211FA1727E}" type="pres">
      <dgm:prSet presAssocID="{35BB21DA-7EBF-4951-84E5-4BF0478B1FE5}" presName="invisiNode" presStyleLbl="node1" presStyleIdx="1" presStyleCnt="3"/>
      <dgm:spPr/>
      <dgm:t>
        <a:bodyPr/>
        <a:lstStyle/>
        <a:p>
          <a:endParaRPr lang="fr-FR"/>
        </a:p>
      </dgm:t>
    </dgm:pt>
    <dgm:pt modelId="{10F188FF-239F-42A7-94EB-79C3B7EF4EC8}" type="pres">
      <dgm:prSet presAssocID="{35BB21DA-7EBF-4951-84E5-4BF0478B1FE5}" presName="imagNode" presStyleLbl="fgImgPlace1" presStyleIdx="1" presStyleCnt="3" custLinFactX="12874" custLinFactNeighborX="100000" custLinFactNeighborY="-294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35953582-9AC3-4ED3-9A71-B70C992FD5D6}" type="pres">
      <dgm:prSet presAssocID="{A0DC8FCD-AC2D-42FF-9A2A-95721347B3ED}" presName="sibTrans" presStyleLbl="sibTrans2D1" presStyleIdx="0" presStyleCnt="0"/>
      <dgm:spPr/>
      <dgm:t>
        <a:bodyPr/>
        <a:lstStyle/>
        <a:p>
          <a:endParaRPr lang="fr-FR"/>
        </a:p>
      </dgm:t>
    </dgm:pt>
    <dgm:pt modelId="{573A1CB3-F3B1-413E-AD5B-4CE2E17E67F8}" type="pres">
      <dgm:prSet presAssocID="{4D8DBB6B-5F75-4086-B387-AC20A58C93AD}" presName="compNode" presStyleCnt="0"/>
      <dgm:spPr/>
      <dgm:t>
        <a:bodyPr/>
        <a:lstStyle/>
        <a:p>
          <a:endParaRPr lang="fr-FR"/>
        </a:p>
      </dgm:t>
    </dgm:pt>
    <dgm:pt modelId="{FB307E7B-D70A-499D-9548-86B4DC9114F0}" type="pres">
      <dgm:prSet presAssocID="{4D8DBB6B-5F75-4086-B387-AC20A58C93AD}" presName="node" presStyleLbl="node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2C6A21-2BEB-40CE-BC97-EDE256FF5AA1}" type="pres">
      <dgm:prSet presAssocID="{4D8DBB6B-5F75-4086-B387-AC20A58C93AD}" presName="invisiNode" presStyleLbl="node1" presStyleIdx="2" presStyleCnt="3"/>
      <dgm:spPr/>
      <dgm:t>
        <a:bodyPr/>
        <a:lstStyle/>
        <a:p>
          <a:endParaRPr lang="fr-FR"/>
        </a:p>
      </dgm:t>
    </dgm:pt>
    <dgm:pt modelId="{529FC89E-6FD9-4C97-9B15-2FC61F32B4F3}" type="pres">
      <dgm:prSet presAssocID="{4D8DBB6B-5F75-4086-B387-AC20A58C93AD}" presName="imagNode" presStyleLbl="fgImgPlace1" presStyleIdx="2" presStyleCnt="3" custLinFactX="-6424" custLinFactNeighborX="-100000" custLinFactNeighborY="-217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fr-FR"/>
        </a:p>
      </dgm:t>
    </dgm:pt>
  </dgm:ptLst>
  <dgm:cxnLst>
    <dgm:cxn modelId="{8CB79A7E-4C26-4A1D-845B-57CFD2A1BDDB}" type="presOf" srcId="{4D8DBB6B-5F75-4086-B387-AC20A58C93AD}" destId="{FB307E7B-D70A-499D-9548-86B4DC9114F0}" srcOrd="0" destOrd="0" presId="urn:microsoft.com/office/officeart/2005/8/layout/pList2"/>
    <dgm:cxn modelId="{30A30C4A-EC36-43DE-81FE-3A51B6B8585C}" srcId="{387579B6-CD2F-4703-ABDC-5EC6524380B9}" destId="{4D8DBB6B-5F75-4086-B387-AC20A58C93AD}" srcOrd="2" destOrd="0" parTransId="{0DDDB39C-75FB-4F58-8814-9F828DAD9342}" sibTransId="{FC83CA88-4926-4CF6-AF28-42CEBA8466E2}"/>
    <dgm:cxn modelId="{85CEDD48-C2E5-41F3-AFB4-0DCC14D9F3FE}" srcId="{387579B6-CD2F-4703-ABDC-5EC6524380B9}" destId="{F440C0D6-3F04-41D9-948B-A409D78C07A3}" srcOrd="0" destOrd="0" parTransId="{A224B9AC-17AD-42DD-AC75-E049550C2C18}" sibTransId="{77EA528A-F40A-4338-A430-D26569419B12}"/>
    <dgm:cxn modelId="{1B7EA5B1-25B5-4F8C-9395-611E5415BB59}" type="presOf" srcId="{387579B6-CD2F-4703-ABDC-5EC6524380B9}" destId="{25E03DE0-BB58-4CDF-86F5-DCE79BC987DA}" srcOrd="0" destOrd="0" presId="urn:microsoft.com/office/officeart/2005/8/layout/pList2"/>
    <dgm:cxn modelId="{A7F30044-0684-40A7-B8CF-184122D66CFD}" type="presOf" srcId="{A0DC8FCD-AC2D-42FF-9A2A-95721347B3ED}" destId="{35953582-9AC3-4ED3-9A71-B70C992FD5D6}" srcOrd="0" destOrd="0" presId="urn:microsoft.com/office/officeart/2005/8/layout/pList2"/>
    <dgm:cxn modelId="{D0AC1BEC-9319-475E-BB17-3357E58FEE2C}" type="presOf" srcId="{77EA528A-F40A-4338-A430-D26569419B12}" destId="{EE882DA1-76D5-4E69-8850-1AA1E6128A60}" srcOrd="0" destOrd="0" presId="urn:microsoft.com/office/officeart/2005/8/layout/pList2"/>
    <dgm:cxn modelId="{AABE7C92-69DD-4378-8089-BCFF5030DA07}" type="presOf" srcId="{F440C0D6-3F04-41D9-948B-A409D78C07A3}" destId="{75398FF0-0535-459E-AA2F-7D2B4834BC17}" srcOrd="0" destOrd="0" presId="urn:microsoft.com/office/officeart/2005/8/layout/pList2"/>
    <dgm:cxn modelId="{AFF2685C-FA56-4307-8914-B13AAC07CE3C}" srcId="{387579B6-CD2F-4703-ABDC-5EC6524380B9}" destId="{35BB21DA-7EBF-4951-84E5-4BF0478B1FE5}" srcOrd="1" destOrd="0" parTransId="{FB861A76-D14E-465C-B1E8-4238333D8BD3}" sibTransId="{A0DC8FCD-AC2D-42FF-9A2A-95721347B3ED}"/>
    <dgm:cxn modelId="{05D86AF3-E17E-4E0F-9FFD-8E6505521C7B}" type="presOf" srcId="{35BB21DA-7EBF-4951-84E5-4BF0478B1FE5}" destId="{1C6EF5BC-97CF-491A-BB7F-3F4809EE47B6}" srcOrd="0" destOrd="0" presId="urn:microsoft.com/office/officeart/2005/8/layout/pList2"/>
    <dgm:cxn modelId="{689DDE7E-3AE9-4BFE-8365-4FE3714EB77D}" type="presParOf" srcId="{25E03DE0-BB58-4CDF-86F5-DCE79BC987DA}" destId="{A2753169-3219-40E7-99FA-D6A2F38C1B34}" srcOrd="0" destOrd="0" presId="urn:microsoft.com/office/officeart/2005/8/layout/pList2"/>
    <dgm:cxn modelId="{2F7F4FBA-7A7B-40E5-A5D5-4861BBFF6ADA}" type="presParOf" srcId="{25E03DE0-BB58-4CDF-86F5-DCE79BC987DA}" destId="{D877861E-4326-429E-9F76-31CF2F8DF3FC}" srcOrd="1" destOrd="0" presId="urn:microsoft.com/office/officeart/2005/8/layout/pList2"/>
    <dgm:cxn modelId="{FA69522F-4141-489F-92F5-0FDBAF7CC5F8}" type="presParOf" srcId="{D877861E-4326-429E-9F76-31CF2F8DF3FC}" destId="{903619CF-702B-49F9-AB04-A284984E045D}" srcOrd="0" destOrd="0" presId="urn:microsoft.com/office/officeart/2005/8/layout/pList2"/>
    <dgm:cxn modelId="{6D4A6836-6105-4D75-8AF3-941E177BB1AB}" type="presParOf" srcId="{903619CF-702B-49F9-AB04-A284984E045D}" destId="{75398FF0-0535-459E-AA2F-7D2B4834BC17}" srcOrd="0" destOrd="0" presId="urn:microsoft.com/office/officeart/2005/8/layout/pList2"/>
    <dgm:cxn modelId="{05174A7A-97B3-4E7F-8030-77A279561D95}" type="presParOf" srcId="{903619CF-702B-49F9-AB04-A284984E045D}" destId="{916F6A10-1C40-4338-99D3-8A847E6A751F}" srcOrd="1" destOrd="0" presId="urn:microsoft.com/office/officeart/2005/8/layout/pList2"/>
    <dgm:cxn modelId="{1949B00D-8F34-43C9-8601-3F245DE0EDAA}" type="presParOf" srcId="{903619CF-702B-49F9-AB04-A284984E045D}" destId="{E9305546-AADA-4E35-A15B-ACAC8541CDBF}" srcOrd="2" destOrd="0" presId="urn:microsoft.com/office/officeart/2005/8/layout/pList2"/>
    <dgm:cxn modelId="{D39C8D96-4AE7-485E-B4E1-4A6FD43CF958}" type="presParOf" srcId="{D877861E-4326-429E-9F76-31CF2F8DF3FC}" destId="{EE882DA1-76D5-4E69-8850-1AA1E6128A60}" srcOrd="1" destOrd="0" presId="urn:microsoft.com/office/officeart/2005/8/layout/pList2"/>
    <dgm:cxn modelId="{200B84AB-F9E4-41D7-9CA4-56332C881B3C}" type="presParOf" srcId="{D877861E-4326-429E-9F76-31CF2F8DF3FC}" destId="{B83B634F-F3AD-44BD-B85B-4E7744887A7D}" srcOrd="2" destOrd="0" presId="urn:microsoft.com/office/officeart/2005/8/layout/pList2"/>
    <dgm:cxn modelId="{85975C2D-0282-42FB-8204-6CC5EC86DB7D}" type="presParOf" srcId="{B83B634F-F3AD-44BD-B85B-4E7744887A7D}" destId="{1C6EF5BC-97CF-491A-BB7F-3F4809EE47B6}" srcOrd="0" destOrd="0" presId="urn:microsoft.com/office/officeart/2005/8/layout/pList2"/>
    <dgm:cxn modelId="{1587C534-C4E8-4487-BFAD-D49C4C9AAB5C}" type="presParOf" srcId="{B83B634F-F3AD-44BD-B85B-4E7744887A7D}" destId="{1BE1EBE0-FA99-4BDE-BC4E-47211FA1727E}" srcOrd="1" destOrd="0" presId="urn:microsoft.com/office/officeart/2005/8/layout/pList2"/>
    <dgm:cxn modelId="{8487C84C-1ACC-43F0-B412-0C30BD72DC61}" type="presParOf" srcId="{B83B634F-F3AD-44BD-B85B-4E7744887A7D}" destId="{10F188FF-239F-42A7-94EB-79C3B7EF4EC8}" srcOrd="2" destOrd="0" presId="urn:microsoft.com/office/officeart/2005/8/layout/pList2"/>
    <dgm:cxn modelId="{CC4DDCAE-A3D9-46C4-94F7-36722FF3B137}" type="presParOf" srcId="{D877861E-4326-429E-9F76-31CF2F8DF3FC}" destId="{35953582-9AC3-4ED3-9A71-B70C992FD5D6}" srcOrd="3" destOrd="0" presId="urn:microsoft.com/office/officeart/2005/8/layout/pList2"/>
    <dgm:cxn modelId="{6B54640F-A73E-45B5-9F81-7F2D74949728}" type="presParOf" srcId="{D877861E-4326-429E-9F76-31CF2F8DF3FC}" destId="{573A1CB3-F3B1-413E-AD5B-4CE2E17E67F8}" srcOrd="4" destOrd="0" presId="urn:microsoft.com/office/officeart/2005/8/layout/pList2"/>
    <dgm:cxn modelId="{285C99CF-B6D0-4C3A-8C5C-117F88AD8F3A}" type="presParOf" srcId="{573A1CB3-F3B1-413E-AD5B-4CE2E17E67F8}" destId="{FB307E7B-D70A-499D-9548-86B4DC9114F0}" srcOrd="0" destOrd="0" presId="urn:microsoft.com/office/officeart/2005/8/layout/pList2"/>
    <dgm:cxn modelId="{299F022B-A7A6-4D77-AB40-8FDCB50F7F4A}" type="presParOf" srcId="{573A1CB3-F3B1-413E-AD5B-4CE2E17E67F8}" destId="{5B2C6A21-2BEB-40CE-BC97-EDE256FF5AA1}" srcOrd="1" destOrd="0" presId="urn:microsoft.com/office/officeart/2005/8/layout/pList2"/>
    <dgm:cxn modelId="{61059883-EC56-4A34-863A-7184AADFFA60}" type="presParOf" srcId="{573A1CB3-F3B1-413E-AD5B-4CE2E17E67F8}" destId="{529FC89E-6FD9-4C97-9B15-2FC61F32B4F3}" srcOrd="2" destOrd="0" presId="urn:microsoft.com/office/officeart/2005/8/layout/pList2"/>
  </dgm:cxnLst>
  <dgm:bg/>
  <dgm:whole>
    <a:ln w="1905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CB498-1300-42F7-AC04-725B361EC9FF}">
      <dsp:nvSpPr>
        <dsp:cNvPr id="0" name=""/>
        <dsp:cNvSpPr/>
      </dsp:nvSpPr>
      <dsp:spPr>
        <a:xfrm>
          <a:off x="4389119" y="0"/>
          <a:ext cx="6583680" cy="1629981"/>
        </a:xfrm>
        <a:prstGeom prst="rightArrow">
          <a:avLst>
            <a:gd name="adj1" fmla="val 75000"/>
            <a:gd name="adj2" fmla="val 50000"/>
          </a:avLst>
        </a:prstGeom>
        <a:solidFill>
          <a:srgbClr val="EAEBB3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200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Favoriser les </a:t>
          </a:r>
          <a:r>
            <a:rPr lang="fr-FR" sz="2200" b="1" kern="1200" dirty="0" smtClean="0">
              <a:effectLst/>
              <a:latin typeface="Calibri Light" panose="020F0302020204030204" pitchFamily="34" charset="0"/>
              <a:cs typeface="Calibri Light" panose="020F0302020204030204" pitchFamily="34" charset="0"/>
            </a:rPr>
            <a:t>échanges </a:t>
          </a:r>
          <a:r>
            <a:rPr lang="fr-FR" sz="2200" b="0" kern="1200" dirty="0" smtClean="0">
              <a:effectLst/>
              <a:latin typeface="Calibri Light" panose="020F0302020204030204" pitchFamily="34" charset="0"/>
              <a:cs typeface="Calibri Light" panose="020F0302020204030204" pitchFamily="34" charset="0"/>
            </a:rPr>
            <a:t>entre</a:t>
          </a:r>
          <a:r>
            <a:rPr lang="fr-FR" sz="2200" b="1" kern="1200" dirty="0" smtClean="0">
              <a:effectLst/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fr-FR" sz="2200" b="0" kern="1200" dirty="0" smtClean="0">
              <a:effectLst/>
              <a:latin typeface="Calibri Light" panose="020F0302020204030204" pitchFamily="34" charset="0"/>
              <a:cs typeface="Calibri Light" panose="020F0302020204030204" pitchFamily="34" charset="0"/>
            </a:rPr>
            <a:t>professionnels de santé et professionnels </a:t>
          </a:r>
          <a:r>
            <a:rPr lang="fr-FR" sz="2200" b="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de la santé </a:t>
          </a:r>
          <a:r>
            <a:rPr lang="fr-FR" sz="22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au travail</a:t>
          </a:r>
          <a:endParaRPr lang="fr-FR" sz="2200" kern="1200" dirty="0"/>
        </a:p>
      </dsp:txBody>
      <dsp:txXfrm>
        <a:off x="4389119" y="203748"/>
        <a:ext cx="5972437" cy="1222485"/>
      </dsp:txXfrm>
    </dsp:sp>
    <dsp:sp modelId="{519D1F0F-389D-4216-ACE7-FE789B9A55CC}">
      <dsp:nvSpPr>
        <dsp:cNvPr id="0" name=""/>
        <dsp:cNvSpPr/>
      </dsp:nvSpPr>
      <dsp:spPr>
        <a:xfrm>
          <a:off x="0" y="0"/>
          <a:ext cx="4389120" cy="1629981"/>
        </a:xfrm>
        <a:prstGeom prst="roundRect">
          <a:avLst/>
        </a:prstGeom>
        <a:solidFill>
          <a:srgbClr val="EAEBB3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tx2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Cloisonnement</a:t>
          </a:r>
          <a:r>
            <a:rPr lang="fr-FR" sz="2400" kern="1200" dirty="0" smtClean="0">
              <a:solidFill>
                <a:schemeClr val="tx2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fr-FR" sz="2400" kern="1200" dirty="0" smtClean="0">
              <a:solidFill>
                <a:schemeClr val="tx2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entre médecine de soins et médecine préventive</a:t>
          </a:r>
          <a:endParaRPr lang="fr-FR" sz="2400" kern="1200" dirty="0">
            <a:solidFill>
              <a:schemeClr val="tx2">
                <a:lumMod val="65000"/>
                <a:lumOff val="3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79569" y="79569"/>
        <a:ext cx="4229982" cy="1470843"/>
      </dsp:txXfrm>
    </dsp:sp>
    <dsp:sp modelId="{BF306CCF-EE5A-48D9-8125-4BCA4C1C5ECE}">
      <dsp:nvSpPr>
        <dsp:cNvPr id="0" name=""/>
        <dsp:cNvSpPr/>
      </dsp:nvSpPr>
      <dsp:spPr>
        <a:xfrm>
          <a:off x="4389119" y="1792980"/>
          <a:ext cx="6583680" cy="1629981"/>
        </a:xfrm>
        <a:prstGeom prst="rightArrow">
          <a:avLst>
            <a:gd name="adj1" fmla="val 75000"/>
            <a:gd name="adj2" fmla="val 50000"/>
          </a:avLst>
        </a:prstGeom>
        <a:solidFill>
          <a:srgbClr val="EAEBB3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Aider les médecins de soins à </a:t>
          </a:r>
          <a:r>
            <a:rPr lang="fr-FR" sz="2200" b="1" kern="1200" dirty="0" smtClean="0">
              <a:effectLst/>
              <a:latin typeface="Calibri Light" panose="020F0302020204030204" pitchFamily="34" charset="0"/>
              <a:cs typeface="Calibri Light" panose="020F0302020204030204" pitchFamily="34" charset="0"/>
            </a:rPr>
            <a:t>repérer et accompagner:</a:t>
          </a:r>
          <a:endParaRPr lang="fr-FR" sz="22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0" kern="1200" dirty="0" smtClean="0">
              <a:effectLst/>
              <a:latin typeface="Calibri Light" panose="020F0302020204030204" pitchFamily="34" charset="0"/>
              <a:cs typeface="Calibri Light" panose="020F0302020204030204" pitchFamily="34" charset="0"/>
            </a:rPr>
            <a:t>les cas de maladies d’origine professionnelle</a:t>
          </a:r>
          <a:endParaRPr lang="fr-FR" sz="2000" b="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0" kern="1200" dirty="0" smtClean="0">
              <a:effectLst/>
              <a:latin typeface="Calibri Light" panose="020F0302020204030204" pitchFamily="34" charset="0"/>
              <a:cs typeface="Calibri Light" panose="020F0302020204030204" pitchFamily="34" charset="0"/>
            </a:rPr>
            <a:t>les situations à risque de désinsertion professionnelle</a:t>
          </a:r>
          <a:endParaRPr lang="fr-FR" sz="2000" b="0" kern="1200" dirty="0"/>
        </a:p>
      </dsp:txBody>
      <dsp:txXfrm>
        <a:off x="4389119" y="1996728"/>
        <a:ext cx="5972437" cy="1222485"/>
      </dsp:txXfrm>
    </dsp:sp>
    <dsp:sp modelId="{3ECFECA4-0B7F-4A7D-9225-6CA75494D8DE}">
      <dsp:nvSpPr>
        <dsp:cNvPr id="0" name=""/>
        <dsp:cNvSpPr/>
      </dsp:nvSpPr>
      <dsp:spPr>
        <a:xfrm>
          <a:off x="0" y="1792980"/>
          <a:ext cx="4389120" cy="1629981"/>
        </a:xfrm>
        <a:prstGeom prst="roundRect">
          <a:avLst/>
        </a:prstGeom>
        <a:solidFill>
          <a:srgbClr val="EAEBB3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chemeClr val="tx2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Professionnels de santé : </a:t>
          </a:r>
          <a:r>
            <a:rPr lang="fr-FR" sz="2400" b="1" kern="1200" dirty="0" smtClean="0">
              <a:solidFill>
                <a:schemeClr val="tx2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méconnaissance de la « santé-travail »</a:t>
          </a:r>
          <a:endParaRPr lang="fr-FR" sz="2400" b="1" kern="1200" dirty="0">
            <a:solidFill>
              <a:schemeClr val="tx2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79569" y="1872549"/>
        <a:ext cx="4229982" cy="1470843"/>
      </dsp:txXfrm>
    </dsp:sp>
    <dsp:sp modelId="{000B53AC-3396-4AEB-8057-D4E07B788FB6}">
      <dsp:nvSpPr>
        <dsp:cNvPr id="0" name=""/>
        <dsp:cNvSpPr/>
      </dsp:nvSpPr>
      <dsp:spPr>
        <a:xfrm>
          <a:off x="4389119" y="3585960"/>
          <a:ext cx="6583680" cy="1629981"/>
        </a:xfrm>
        <a:prstGeom prst="rightArrow">
          <a:avLst>
            <a:gd name="adj1" fmla="val 75000"/>
            <a:gd name="adj2" fmla="val 50000"/>
          </a:avLst>
        </a:prstGeom>
        <a:solidFill>
          <a:srgbClr val="EAEBB3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200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Sensibiliser les médecins de </a:t>
          </a:r>
          <a:r>
            <a:rPr lang="fr-FR" sz="2200" kern="1200" dirty="0" smtClean="0">
              <a:effectLst/>
              <a:latin typeface="Calibri Light" panose="020F0302020204030204" pitchFamily="34" charset="0"/>
              <a:cs typeface="Calibri Light" panose="020F0302020204030204" pitchFamily="34" charset="0"/>
            </a:rPr>
            <a:t>soins </a:t>
          </a:r>
          <a:r>
            <a:rPr lang="fr-FR" sz="2200" b="1" kern="1200" dirty="0" smtClean="0">
              <a:effectLst/>
              <a:latin typeface="Calibri Light" panose="020F0302020204030204" pitchFamily="34" charset="0"/>
              <a:cs typeface="Calibri Light" panose="020F0302020204030204" pitchFamily="34" charset="0"/>
            </a:rPr>
            <a:t>aux problèmes de reprise du travail et au maintien dans l’emploi</a:t>
          </a:r>
          <a:endParaRPr lang="fr-FR" sz="2200" kern="1200" dirty="0"/>
        </a:p>
      </dsp:txBody>
      <dsp:txXfrm>
        <a:off x="4389119" y="3789708"/>
        <a:ext cx="5972437" cy="1222485"/>
      </dsp:txXfrm>
    </dsp:sp>
    <dsp:sp modelId="{FFC6A566-8B95-4A65-A85A-320D2827DBDB}">
      <dsp:nvSpPr>
        <dsp:cNvPr id="0" name=""/>
        <dsp:cNvSpPr/>
      </dsp:nvSpPr>
      <dsp:spPr>
        <a:xfrm>
          <a:off x="0" y="3585960"/>
          <a:ext cx="4389120" cy="1629981"/>
        </a:xfrm>
        <a:prstGeom prst="roundRect">
          <a:avLst/>
        </a:prstGeom>
        <a:solidFill>
          <a:srgbClr val="EAEBB3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chemeClr val="tx2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Professionnels de santé : </a:t>
          </a:r>
          <a:r>
            <a:rPr lang="fr-FR" sz="2400" b="1" kern="1200" dirty="0" smtClean="0">
              <a:solidFill>
                <a:schemeClr val="tx2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méconnaissance du réseau de MDE</a:t>
          </a:r>
          <a:endParaRPr lang="fr-FR" sz="2400" b="1" kern="1200" dirty="0">
            <a:solidFill>
              <a:schemeClr val="tx2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79569" y="3665529"/>
        <a:ext cx="4229982" cy="14708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53169-3219-40E7-99FA-D6A2F38C1B34}">
      <dsp:nvSpPr>
        <dsp:cNvPr id="0" name=""/>
        <dsp:cNvSpPr/>
      </dsp:nvSpPr>
      <dsp:spPr>
        <a:xfrm>
          <a:off x="0" y="0"/>
          <a:ext cx="9516414" cy="242056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305546-AADA-4E35-A15B-ACAC8541CDBF}">
      <dsp:nvSpPr>
        <dsp:cNvPr id="0" name=""/>
        <dsp:cNvSpPr/>
      </dsp:nvSpPr>
      <dsp:spPr>
        <a:xfrm>
          <a:off x="285492" y="322741"/>
          <a:ext cx="2795446" cy="17750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98FF0-0535-459E-AA2F-7D2B4834BC17}">
      <dsp:nvSpPr>
        <dsp:cNvPr id="0" name=""/>
        <dsp:cNvSpPr/>
      </dsp:nvSpPr>
      <dsp:spPr>
        <a:xfrm rot="10800000">
          <a:off x="285492" y="2420564"/>
          <a:ext cx="2795446" cy="2958468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 smtClean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Un </a:t>
          </a:r>
          <a:r>
            <a:rPr lang="fr-F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groupe de travail p</a:t>
          </a:r>
          <a:r>
            <a:rPr lang="fr-FR" sz="24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luri-institutionnel</a:t>
          </a:r>
          <a:endParaRPr lang="fr-FR" sz="24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10800000">
        <a:off x="371462" y="2420564"/>
        <a:ext cx="2623506" cy="2872498"/>
      </dsp:txXfrm>
    </dsp:sp>
    <dsp:sp modelId="{10F188FF-239F-42A7-94EB-79C3B7EF4EC8}">
      <dsp:nvSpPr>
        <dsp:cNvPr id="0" name=""/>
        <dsp:cNvSpPr/>
      </dsp:nvSpPr>
      <dsp:spPr>
        <a:xfrm>
          <a:off x="6515816" y="270448"/>
          <a:ext cx="2795446" cy="17750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EF5BC-97CF-491A-BB7F-3F4809EE47B6}">
      <dsp:nvSpPr>
        <dsp:cNvPr id="0" name=""/>
        <dsp:cNvSpPr/>
      </dsp:nvSpPr>
      <dsp:spPr>
        <a:xfrm rot="10800000">
          <a:off x="3360483" y="2420564"/>
          <a:ext cx="2795446" cy="2958468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5571487"/>
            <a:satOff val="19812"/>
            <a:lumOff val="4480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Des </a:t>
          </a:r>
          <a:r>
            <a:rPr lang="fr-F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formations de DPC </a:t>
          </a:r>
          <a:r>
            <a:rPr lang="fr-FR" sz="24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et des </a:t>
          </a:r>
          <a:r>
            <a:rPr lang="fr-F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séances d’information </a:t>
          </a:r>
          <a:r>
            <a:rPr lang="fr-FR" sz="24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pour les professionnels de santé</a:t>
          </a:r>
          <a:endParaRPr lang="fr-F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10800000">
        <a:off x="3446453" y="2420564"/>
        <a:ext cx="2623506" cy="2872498"/>
      </dsp:txXfrm>
    </dsp:sp>
    <dsp:sp modelId="{529FC89E-6FD9-4C97-9B15-2FC61F32B4F3}">
      <dsp:nvSpPr>
        <dsp:cNvPr id="0" name=""/>
        <dsp:cNvSpPr/>
      </dsp:nvSpPr>
      <dsp:spPr>
        <a:xfrm>
          <a:off x="3460448" y="284116"/>
          <a:ext cx="2795446" cy="17750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07E7B-D70A-499D-9548-86B4DC9114F0}">
      <dsp:nvSpPr>
        <dsp:cNvPr id="0" name=""/>
        <dsp:cNvSpPr/>
      </dsp:nvSpPr>
      <dsp:spPr>
        <a:xfrm rot="10800000">
          <a:off x="6435474" y="2420564"/>
          <a:ext cx="2795446" cy="2958468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11142974"/>
            <a:satOff val="39624"/>
            <a:lumOff val="8960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 smtClean="0">
            <a:solidFill>
              <a:schemeClr val="tx2">
                <a:lumMod val="65000"/>
                <a:lumOff val="3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chemeClr val="tx2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Un </a:t>
          </a:r>
          <a:r>
            <a:rPr lang="fr-FR" sz="2400" kern="1200" dirty="0" smtClean="0">
              <a:solidFill>
                <a:schemeClr val="tx2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site internet </a:t>
          </a:r>
          <a:r>
            <a:rPr lang="fr-FR" sz="2400" kern="1200" dirty="0" smtClean="0">
              <a:solidFill>
                <a:schemeClr val="tx2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en accès libre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chemeClr val="tx2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  <a:hlinkClick xmlns:r="http://schemas.openxmlformats.org/officeDocument/2006/relationships" r:id="rId4"/>
            </a:rPr>
            <a:t>www.sistepaca.org</a:t>
          </a:r>
          <a:endParaRPr lang="fr-FR" sz="2300" kern="1200" dirty="0" smtClean="0">
            <a:solidFill>
              <a:schemeClr val="tx2">
                <a:lumMod val="65000"/>
                <a:lumOff val="3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>
            <a:solidFill>
              <a:schemeClr val="tx2">
                <a:lumMod val="65000"/>
                <a:lumOff val="3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10800000">
        <a:off x="6521444" y="2420564"/>
        <a:ext cx="2623506" cy="2872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9959D-A1DB-4A4A-B30F-88A10F02FF5E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2D1B6-36A6-4F00-A573-2FED527FE2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6729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C46E-4F5C-47FB-9872-71C227AE73EA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A29A1-AEA7-4E54-BF0F-AF6FAEB195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8743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A29A1-AEA7-4E54-BF0F-AF6FAEB195D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54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4"/>
          <p:cNvGraphicFramePr>
            <a:graphicFrameLocks noGrp="1"/>
          </p:cNvGraphicFramePr>
          <p:nvPr/>
        </p:nvGraphicFramePr>
        <p:xfrm>
          <a:off x="0" y="6000750"/>
          <a:ext cx="12192000" cy="85725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EF2C6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121920" marR="121920" marT="45721" marB="4572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1" y="6165850"/>
            <a:ext cx="124883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125539"/>
            <a:ext cx="10363200" cy="21177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529013"/>
            <a:ext cx="9067800" cy="1484312"/>
          </a:xfrm>
        </p:spPr>
        <p:txBody>
          <a:bodyPr/>
          <a:lstStyle>
            <a:lvl1pPr marL="0" indent="0" algn="ctr">
              <a:buFontTx/>
              <a:buNone/>
              <a:defRPr sz="2400" b="0"/>
            </a:lvl1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pic>
        <p:nvPicPr>
          <p:cNvPr id="7" name="Image 14" descr="logo.AGEFIPH-Pantone_0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789" y="6153150"/>
            <a:ext cx="14398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66148" y="6000750"/>
            <a:ext cx="751792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2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Drsm Paca Corse 0</a:t>
            </a:r>
          </a:p>
        </p:txBody>
      </p:sp>
    </p:spTree>
    <p:extLst>
      <p:ext uri="{BB962C8B-B14F-4D97-AF65-F5344CB8AC3E}">
        <p14:creationId xmlns:p14="http://schemas.microsoft.com/office/powerpoint/2010/main" val="103283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54017" y="890588"/>
            <a:ext cx="2743200" cy="570706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4417" y="890588"/>
            <a:ext cx="8026400" cy="570706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Drsm Paca Corse 0</a:t>
            </a:r>
          </a:p>
        </p:txBody>
      </p:sp>
    </p:spTree>
    <p:extLst>
      <p:ext uri="{BB962C8B-B14F-4D97-AF65-F5344CB8AC3E}">
        <p14:creationId xmlns:p14="http://schemas.microsoft.com/office/powerpoint/2010/main" val="3856669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4417" y="890588"/>
            <a:ext cx="109728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24417" y="2216150"/>
            <a:ext cx="5384800" cy="43815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12417" y="2216150"/>
            <a:ext cx="5384800" cy="43815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Drsm Paca Corse 0</a:t>
            </a:r>
          </a:p>
        </p:txBody>
      </p:sp>
    </p:spTree>
    <p:extLst>
      <p:ext uri="{BB962C8B-B14F-4D97-AF65-F5344CB8AC3E}">
        <p14:creationId xmlns:p14="http://schemas.microsoft.com/office/powerpoint/2010/main" val="72095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Drsm Paca Corse 0</a:t>
            </a:r>
          </a:p>
        </p:txBody>
      </p:sp>
    </p:spTree>
    <p:extLst>
      <p:ext uri="{BB962C8B-B14F-4D97-AF65-F5344CB8AC3E}">
        <p14:creationId xmlns:p14="http://schemas.microsoft.com/office/powerpoint/2010/main" val="284183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Drsm Paca Corse 0</a:t>
            </a:r>
          </a:p>
        </p:txBody>
      </p:sp>
    </p:spTree>
    <p:extLst>
      <p:ext uri="{BB962C8B-B14F-4D97-AF65-F5344CB8AC3E}">
        <p14:creationId xmlns:p14="http://schemas.microsoft.com/office/powerpoint/2010/main" val="2925621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4417" y="2216150"/>
            <a:ext cx="538480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12417" y="2216150"/>
            <a:ext cx="538480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Drsm Paca Corse 0</a:t>
            </a:r>
          </a:p>
        </p:txBody>
      </p:sp>
    </p:spTree>
    <p:extLst>
      <p:ext uri="{BB962C8B-B14F-4D97-AF65-F5344CB8AC3E}">
        <p14:creationId xmlns:p14="http://schemas.microsoft.com/office/powerpoint/2010/main" val="296179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Drsm Paca Corse 0</a:t>
            </a:r>
          </a:p>
        </p:txBody>
      </p:sp>
    </p:spTree>
    <p:extLst>
      <p:ext uri="{BB962C8B-B14F-4D97-AF65-F5344CB8AC3E}">
        <p14:creationId xmlns:p14="http://schemas.microsoft.com/office/powerpoint/2010/main" val="340932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Drsm Paca Corse 0</a:t>
            </a:r>
          </a:p>
        </p:txBody>
      </p:sp>
    </p:spTree>
    <p:extLst>
      <p:ext uri="{BB962C8B-B14F-4D97-AF65-F5344CB8AC3E}">
        <p14:creationId xmlns:p14="http://schemas.microsoft.com/office/powerpoint/2010/main" val="385509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Drsm Paca Corse 0</a:t>
            </a:r>
          </a:p>
        </p:txBody>
      </p:sp>
    </p:spTree>
    <p:extLst>
      <p:ext uri="{BB962C8B-B14F-4D97-AF65-F5344CB8AC3E}">
        <p14:creationId xmlns:p14="http://schemas.microsoft.com/office/powerpoint/2010/main" val="278461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Drsm Paca Corse 0</a:t>
            </a:r>
          </a:p>
        </p:txBody>
      </p:sp>
    </p:spTree>
    <p:extLst>
      <p:ext uri="{BB962C8B-B14F-4D97-AF65-F5344CB8AC3E}">
        <p14:creationId xmlns:p14="http://schemas.microsoft.com/office/powerpoint/2010/main" val="396757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Drsm Paca Corse 0</a:t>
            </a:r>
          </a:p>
        </p:txBody>
      </p:sp>
    </p:spTree>
    <p:extLst>
      <p:ext uri="{BB962C8B-B14F-4D97-AF65-F5344CB8AC3E}">
        <p14:creationId xmlns:p14="http://schemas.microsoft.com/office/powerpoint/2010/main" val="129038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89058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2216150"/>
            <a:ext cx="109728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417" y="188913"/>
            <a:ext cx="537633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80000"/>
              </a:lnSpc>
              <a:defRPr sz="1400">
                <a:solidFill>
                  <a:srgbClr val="FEF2C6"/>
                </a:solidFill>
                <a:latin typeface="Helvetica Condensed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Drsm Paca Corse 0</a:t>
            </a:r>
          </a:p>
        </p:txBody>
      </p:sp>
    </p:spTree>
    <p:extLst>
      <p:ext uri="{BB962C8B-B14F-4D97-AF65-F5344CB8AC3E}">
        <p14:creationId xmlns:p14="http://schemas.microsoft.com/office/powerpoint/2010/main" val="22418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Roman" pitchFamily="34" charset="0"/>
          <a:ea typeface="MS PGothic" panose="020B0600070205080204" pitchFamily="34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Roman" pitchFamily="34" charset="0"/>
          <a:ea typeface="MS PGothic" panose="020B0600070205080204" pitchFamily="34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Roman" pitchFamily="34" charset="0"/>
          <a:ea typeface="MS PGothic" panose="020B0600070205080204" pitchFamily="34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Roman" pitchFamily="34" charset="0"/>
          <a:ea typeface="MS PGothic" panose="020B0600070205080204" pitchFamily="34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Roman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Roman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Roman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b="1">
          <a:solidFill>
            <a:srgbClr val="FEF2C6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FEF2C6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EF2C6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EF2C6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FEF2C6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EF2C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EF2C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EF2C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EF2C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917326"/>
            <a:ext cx="10363200" cy="2117725"/>
          </a:xfrm>
        </p:spPr>
        <p:txBody>
          <a:bodyPr/>
          <a:lstStyle/>
          <a:p>
            <a:pPr marL="0" indent="0" algn="ctr" eaLnBrk="1" hangingPunct="1">
              <a:lnSpc>
                <a:spcPct val="120000"/>
              </a:lnSpc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Le système d’information en santé, travail et environnement Provence Alpes Côte d’Azur (SISTEPACA) :</a:t>
            </a:r>
            <a:b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un outil d’aide pour le maintien dans l’emploi</a:t>
            </a:r>
            <a:r>
              <a:rPr lang="fr-FR" alt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fr-FR" altLang="fr-FR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5485" y="4172957"/>
            <a:ext cx="9067800" cy="1484312"/>
          </a:xfrm>
        </p:spPr>
        <p:txBody>
          <a:bodyPr/>
          <a:lstStyle/>
          <a:p>
            <a:r>
              <a:rPr lang="fr-FR" dirty="0" smtClean="0"/>
              <a:t>Céline MASCARENE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593" y="2670484"/>
            <a:ext cx="2083584" cy="540000"/>
          </a:xfrm>
          <a:prstGeom prst="rect">
            <a:avLst/>
          </a:prstGeom>
        </p:spPr>
      </p:pic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198689" y="5352331"/>
            <a:ext cx="97946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 b="1">
                <a:solidFill>
                  <a:srgbClr val="FEF2C6"/>
                </a:solidFill>
                <a:latin typeface="Myriad Roman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FEF2C6"/>
                </a:solidFill>
                <a:latin typeface="Myriad Roman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FEF2C6"/>
                </a:solidFill>
                <a:latin typeface="Myriad Roman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FEF2C6"/>
                </a:solidFill>
                <a:latin typeface="Myriad Roman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FEF2C6"/>
                </a:solidFill>
                <a:latin typeface="Myriad Roman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EF2C6"/>
                </a:solidFill>
                <a:latin typeface="Myriad Roman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EF2C6"/>
                </a:solidFill>
                <a:latin typeface="Myriad Roman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EF2C6"/>
                </a:solidFill>
                <a:latin typeface="Myriad Roman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EF2C6"/>
                </a:solidFill>
                <a:latin typeface="Myriad Roman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808080"/>
              </a:buClr>
              <a:buNone/>
            </a:pPr>
            <a:r>
              <a:rPr kumimoji="1" lang="fr-FR" altLang="fr-FR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Aix en Provence, 25 janvier 2017 - Rencontre de prévention de la désinsertion </a:t>
            </a:r>
            <a:r>
              <a:rPr kumimoji="1" lang="fr-FR" altLang="fr-FR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kumimoji="1" lang="fr-FR" altLang="fr-FR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rofessionnelle</a:t>
            </a:r>
            <a:endParaRPr kumimoji="1" lang="fr-FR" altLang="fr-FR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90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0853" y="503260"/>
            <a:ext cx="7868889" cy="5940000"/>
          </a:xfrm>
        </p:spPr>
      </p:pic>
    </p:spTree>
    <p:extLst>
      <p:ext uri="{BB962C8B-B14F-4D97-AF65-F5344CB8AC3E}">
        <p14:creationId xmlns:p14="http://schemas.microsoft.com/office/powerpoint/2010/main" val="95585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270" y="41121"/>
            <a:ext cx="6163981" cy="6804000"/>
          </a:xfrm>
        </p:spPr>
      </p:pic>
    </p:spTree>
    <p:extLst>
      <p:ext uri="{BB962C8B-B14F-4D97-AF65-F5344CB8AC3E}">
        <p14:creationId xmlns:p14="http://schemas.microsoft.com/office/powerpoint/2010/main" val="180572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4432" y="466725"/>
            <a:ext cx="10972800" cy="1143000"/>
          </a:xfrm>
        </p:spPr>
        <p:txBody>
          <a:bodyPr>
            <a:noAutofit/>
          </a:bodyPr>
          <a:lstStyle/>
          <a:p>
            <a:r>
              <a:rPr lang="fr-F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Notre site internet : un outil  d’aide au maintien dans l’emploi</a:t>
            </a:r>
            <a:br>
              <a:rPr lang="fr-F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fr-F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 	</a:t>
            </a:r>
            <a:r>
              <a:rPr lang="fr-FR" b="1" dirty="0" smtClean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www.sistepaca.org</a:t>
            </a:r>
            <a:endParaRPr lang="fr-FR" b="1" dirty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250714" y="1974850"/>
            <a:ext cx="4850118" cy="43815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Nous contacter : </a:t>
            </a:r>
          </a:p>
          <a:p>
            <a:pPr marL="0" indent="0">
              <a:buNone/>
            </a:pPr>
            <a:r>
              <a:rPr lang="fr-FR" altLang="fr-FR" b="0" i="1" u="sng" dirty="0" smtClean="0">
                <a:solidFill>
                  <a:srgbClr val="EAEB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celine.mascarene@inserm.fr</a:t>
            </a:r>
          </a:p>
          <a:p>
            <a:pPr marL="0" indent="0">
              <a:buNone/>
            </a:pPr>
            <a:endParaRPr lang="fr-FR" b="0" i="1" dirty="0">
              <a:solidFill>
                <a:srgbClr val="EAEBB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b="0" i="1" dirty="0" smtClean="0">
                <a:solidFill>
                  <a:srgbClr val="EAEB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Observatoire régional de la santé en Provence Alpes Côte d’Azur</a:t>
            </a:r>
          </a:p>
          <a:p>
            <a:pPr marL="0" indent="0">
              <a:buNone/>
            </a:pPr>
            <a:r>
              <a:rPr lang="fr-FR" b="0" i="1" dirty="0" smtClean="0">
                <a:solidFill>
                  <a:srgbClr val="EAEB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 Bd Jean Moulin</a:t>
            </a:r>
          </a:p>
          <a:p>
            <a:pPr marL="0" indent="0">
              <a:buNone/>
            </a:pPr>
            <a:r>
              <a:rPr lang="fr-FR" b="0" i="1" dirty="0" smtClean="0">
                <a:solidFill>
                  <a:srgbClr val="EAEB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13385 Marseille cedex 5</a:t>
            </a:r>
          </a:p>
          <a:p>
            <a:pPr marL="0" indent="0">
              <a:buNone/>
            </a:pPr>
            <a:r>
              <a:rPr lang="fr-FR" b="0" i="1" dirty="0">
                <a:solidFill>
                  <a:srgbClr val="EAEB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04.91.32.48.00</a:t>
            </a:r>
          </a:p>
          <a:p>
            <a:pPr marL="0" indent="0">
              <a:buNone/>
            </a:pPr>
            <a:endParaRPr lang="fr-FR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21343" y="1974850"/>
            <a:ext cx="5365889" cy="43815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2743E2-8A6D-45EA-904B-6996474A140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9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Le SistePaca : une démarche collective</a:t>
            </a:r>
            <a:endParaRPr lang="fr-FR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29955"/>
            <a:ext cx="10515600" cy="542200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Financement</a:t>
            </a:r>
            <a:r>
              <a:rPr lang="fr-FR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endParaRPr lang="fr-FR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2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Direction régionale des entreprises, de la concurrence, de la consommation, du travail et de l’emploi (DIRECCTE)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Association de gestion des fonds pour l’insertion professionnelle des personnes handicapées </a:t>
            </a:r>
            <a:r>
              <a:rPr lang="fr-FR" sz="2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(AGEFIPH)</a:t>
            </a:r>
          </a:p>
          <a:p>
            <a:pPr marL="0" indent="0">
              <a:buNone/>
            </a:pPr>
            <a:endParaRPr lang="fr-FR" sz="11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Collaboration</a:t>
            </a:r>
            <a:r>
              <a:rPr lang="fr-FR" sz="33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avec</a:t>
            </a:r>
            <a:r>
              <a:rPr lang="fr-FR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fr-FR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2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des médecins (conseil, de soins, du </a:t>
            </a:r>
            <a:r>
              <a:rPr lang="fr-FR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travail, </a:t>
            </a:r>
            <a:r>
              <a:rPr lang="fr-FR" sz="2600" dirty="0" smtClean="0">
                <a:solidFill>
                  <a:srgbClr val="EAEB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la consultation </a:t>
            </a:r>
            <a:r>
              <a:rPr lang="fr-FR" sz="2600" dirty="0">
                <a:solidFill>
                  <a:srgbClr val="EAEB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pathologie </a:t>
            </a:r>
            <a:r>
              <a:rPr lang="fr-FR" sz="2600" dirty="0" smtClean="0">
                <a:solidFill>
                  <a:srgbClr val="EAEB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professionnelle…)</a:t>
            </a:r>
            <a:endParaRPr lang="fr-FR" sz="2600" dirty="0">
              <a:solidFill>
                <a:srgbClr val="EAEBB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2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des responsables d’enseignements universitaires de la faculté de Médecine</a:t>
            </a:r>
            <a:endParaRPr lang="fr-FR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2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le Service d’Appui au Maintien dans l’Emploi des Travailleurs Handicapés des Bouches-du-Rhône</a:t>
            </a:r>
          </a:p>
          <a:p>
            <a:pPr>
              <a:buFontTx/>
              <a:buChar char="-"/>
            </a:pPr>
            <a:endParaRPr lang="fr-FR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A82743E2-8A6D-45EA-904B-6996474A140B}" type="slidenum">
              <a:rPr lang="fr-FR" smtClean="0">
                <a:latin typeface="Calibri Light" panose="020F0302020204030204" pitchFamily="34" charset="0"/>
                <a:cs typeface="Calibri Light" panose="020F0302020204030204" pitchFamily="34" charset="0"/>
              </a:rPr>
              <a:pPr algn="ctr"/>
              <a:t>2</a:t>
            </a:fld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4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222162"/>
            <a:ext cx="10972800" cy="1143000"/>
          </a:xfrm>
        </p:spPr>
        <p:txBody>
          <a:bodyPr/>
          <a:lstStyle/>
          <a:p>
            <a:r>
              <a:rPr lang="fr-F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Le contexte et nos 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objectifs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091725"/>
              </p:ext>
            </p:extLst>
          </p:nvPr>
        </p:nvGraphicFramePr>
        <p:xfrm>
          <a:off x="623888" y="1184858"/>
          <a:ext cx="10972800" cy="521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87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156805"/>
            <a:ext cx="10515600" cy="977316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Nos actions</a:t>
            </a: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A82743E2-8A6D-45EA-904B-6996474A140B}" type="slidenum">
              <a:rPr lang="fr-FR" smtClean="0"/>
              <a:pPr algn="ctr"/>
              <a:t>4</a:t>
            </a:fld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4185545525"/>
              </p:ext>
            </p:extLst>
          </p:nvPr>
        </p:nvGraphicFramePr>
        <p:xfrm>
          <a:off x="1303986" y="1159879"/>
          <a:ext cx="9516414" cy="5379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50" y="5658194"/>
            <a:ext cx="2497275" cy="648000"/>
          </a:xfrm>
          <a:prstGeom prst="rect">
            <a:avLst/>
          </a:prstGeom>
        </p:spPr>
      </p:pic>
      <p:sp>
        <p:nvSpPr>
          <p:cNvPr id="3" name="Bouton d'action : Fin 2">
            <a:hlinkClick r:id="rId8" action="ppaction://hlinksldjump" highlightClick="1"/>
          </p:cNvPr>
          <p:cNvSpPr/>
          <p:nvPr/>
        </p:nvSpPr>
        <p:spPr>
          <a:xfrm>
            <a:off x="10599313" y="5718220"/>
            <a:ext cx="592428" cy="52803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9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4432" y="466725"/>
            <a:ext cx="10972800" cy="1143000"/>
          </a:xfrm>
        </p:spPr>
        <p:txBody>
          <a:bodyPr>
            <a:noAutofit/>
          </a:bodyPr>
          <a:lstStyle/>
          <a:p>
            <a:r>
              <a:rPr lang="fr-F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Notre site internet : un outil  d’aide au maintien dans l’emploi</a:t>
            </a:r>
            <a:br>
              <a:rPr lang="fr-F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fr-F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 	</a:t>
            </a:r>
            <a:r>
              <a:rPr lang="fr-FR" b="1" dirty="0" smtClean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www.sistepaca.org</a:t>
            </a:r>
            <a:endParaRPr lang="fr-FR" b="1" dirty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250714" y="1974850"/>
            <a:ext cx="4850118" cy="43815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Nous contacter : </a:t>
            </a:r>
          </a:p>
          <a:p>
            <a:pPr marL="0" indent="0">
              <a:buNone/>
            </a:pPr>
            <a:r>
              <a:rPr lang="fr-FR" altLang="fr-FR" b="0" i="1" u="sng" dirty="0" smtClean="0">
                <a:solidFill>
                  <a:srgbClr val="EAEB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celine.mascarene@inserm.fr</a:t>
            </a:r>
          </a:p>
          <a:p>
            <a:pPr marL="0" indent="0">
              <a:buNone/>
            </a:pPr>
            <a:endParaRPr lang="fr-FR" b="0" i="1" dirty="0">
              <a:solidFill>
                <a:srgbClr val="EAEBB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b="0" i="1" dirty="0" smtClean="0">
                <a:solidFill>
                  <a:srgbClr val="EAEB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Observatoire régional de la santé en Provence Alpes Côte d’Azur</a:t>
            </a:r>
          </a:p>
          <a:p>
            <a:pPr marL="0" indent="0">
              <a:buNone/>
            </a:pPr>
            <a:r>
              <a:rPr lang="fr-FR" b="0" i="1" dirty="0" smtClean="0">
                <a:solidFill>
                  <a:srgbClr val="EAEB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 Bd Jean Moulin</a:t>
            </a:r>
          </a:p>
          <a:p>
            <a:pPr marL="0" indent="0">
              <a:buNone/>
            </a:pPr>
            <a:r>
              <a:rPr lang="fr-FR" b="0" i="1" dirty="0" smtClean="0">
                <a:solidFill>
                  <a:srgbClr val="EAEB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13385 Marseille cedex 5</a:t>
            </a:r>
          </a:p>
          <a:p>
            <a:pPr marL="0" indent="0">
              <a:buNone/>
            </a:pPr>
            <a:r>
              <a:rPr lang="fr-FR" b="0" i="1" dirty="0">
                <a:solidFill>
                  <a:srgbClr val="EAEB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04.91.32.48.00</a:t>
            </a:r>
          </a:p>
          <a:p>
            <a:pPr marL="0" indent="0">
              <a:buNone/>
            </a:pPr>
            <a:endParaRPr lang="fr-FR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21343" y="1974850"/>
            <a:ext cx="5365889" cy="43815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2743E2-8A6D-45EA-904B-6996474A140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91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2743E2-8A6D-45EA-904B-6996474A140B}" type="slidenum">
              <a:rPr lang="fr-FR" smtClean="0"/>
              <a:t>6</a:t>
            </a:fld>
            <a:endParaRPr lang="fr-FR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752" y="241475"/>
            <a:ext cx="7887832" cy="6480000"/>
          </a:xfrm>
          <a:prstGeom prst="rect">
            <a:avLst/>
          </a:prstGeom>
        </p:spPr>
      </p:pic>
      <p:sp>
        <p:nvSpPr>
          <p:cNvPr id="18" name="Ellipse 17"/>
          <p:cNvSpPr/>
          <p:nvPr/>
        </p:nvSpPr>
        <p:spPr>
          <a:xfrm>
            <a:off x="1880752" y="940159"/>
            <a:ext cx="1648058" cy="5795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29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860" y="167425"/>
            <a:ext cx="7266433" cy="6516000"/>
          </a:xfrm>
        </p:spPr>
      </p:pic>
    </p:spTree>
    <p:extLst>
      <p:ext uri="{BB962C8B-B14F-4D97-AF65-F5344CB8AC3E}">
        <p14:creationId xmlns:p14="http://schemas.microsoft.com/office/powerpoint/2010/main" val="369433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11" y="115910"/>
            <a:ext cx="7515800" cy="655200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2233610" y="1056069"/>
            <a:ext cx="1527019" cy="5795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87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4" descr="BrochureMDE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817" y="679271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58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P 6dec2011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Myriad Roman"/>
        <a:ea typeface=""/>
        <a:cs typeface=""/>
      </a:majorFont>
      <a:minorFont>
        <a:latin typeface="Myriad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</TotalTime>
  <Words>225</Words>
  <Application>Microsoft Office PowerPoint</Application>
  <PresentationFormat>Grand écran</PresentationFormat>
  <Paragraphs>50</Paragraphs>
  <Slides>12</Slides>
  <Notes>1</Notes>
  <HiddenSlides>1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MS PGothic</vt:lpstr>
      <vt:lpstr>Arial</vt:lpstr>
      <vt:lpstr>Calibri</vt:lpstr>
      <vt:lpstr>Calibri Light</vt:lpstr>
      <vt:lpstr>Helvetica Condensed</vt:lpstr>
      <vt:lpstr>Myriad Roman</vt:lpstr>
      <vt:lpstr>Wingdings</vt:lpstr>
      <vt:lpstr>AMP 6dec2011</vt:lpstr>
      <vt:lpstr>Le système d’information en santé, travail et environnement Provence Alpes Côte d’Azur (SISTEPACA) : un outil d’aide pour le maintien dans l’emploi </vt:lpstr>
      <vt:lpstr>Le SistePaca : une démarche collective</vt:lpstr>
      <vt:lpstr>Le contexte et nos objectifs</vt:lpstr>
      <vt:lpstr>Nos actions</vt:lpstr>
      <vt:lpstr>Notre site internet : un outil  d’aide au maintien dans l’emploi     www.sistepaca.org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Notre site internet : un outil  d’aide au maintien dans l’emploi     www.sistepaca.org</vt:lpstr>
    </vt:vector>
  </TitlesOfParts>
  <Company>ORS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Celine Mascarene</dc:creator>
  <cp:lastModifiedBy>Celine Mascarene</cp:lastModifiedBy>
  <cp:revision>80</cp:revision>
  <dcterms:created xsi:type="dcterms:W3CDTF">2016-10-25T11:57:46Z</dcterms:created>
  <dcterms:modified xsi:type="dcterms:W3CDTF">2017-01-24T10:16:23Z</dcterms:modified>
</cp:coreProperties>
</file>