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handoutMasterIdLst>
    <p:handoutMasterId r:id="rId27"/>
  </p:handoutMasterIdLst>
  <p:sldIdLst>
    <p:sldId id="351" r:id="rId3"/>
    <p:sldId id="333" r:id="rId4"/>
    <p:sldId id="357" r:id="rId5"/>
    <p:sldId id="336" r:id="rId6"/>
    <p:sldId id="358" r:id="rId7"/>
    <p:sldId id="301" r:id="rId8"/>
    <p:sldId id="304" r:id="rId9"/>
    <p:sldId id="328" r:id="rId10"/>
    <p:sldId id="311" r:id="rId11"/>
    <p:sldId id="359" r:id="rId12"/>
    <p:sldId id="360" r:id="rId13"/>
    <p:sldId id="361" r:id="rId14"/>
    <p:sldId id="362" r:id="rId15"/>
    <p:sldId id="363" r:id="rId16"/>
    <p:sldId id="368" r:id="rId17"/>
    <p:sldId id="370" r:id="rId18"/>
    <p:sldId id="366" r:id="rId19"/>
    <p:sldId id="369" r:id="rId20"/>
    <p:sldId id="354" r:id="rId21"/>
    <p:sldId id="355" r:id="rId22"/>
    <p:sldId id="376" r:id="rId23"/>
    <p:sldId id="325" r:id="rId24"/>
    <p:sldId id="375" r:id="rId25"/>
  </p:sldIdLst>
  <p:sldSz cx="9144000" cy="6858000" type="screen4x3"/>
  <p:notesSz cx="6797675"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Martinet" initials="I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232A0"/>
    <a:srgbClr val="CC0099"/>
    <a:srgbClr val="FF00FF"/>
    <a:srgbClr val="FBB7BC"/>
    <a:srgbClr val="39B1E7"/>
    <a:srgbClr val="C1D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86482" autoAdjust="0"/>
  </p:normalViewPr>
  <p:slideViewPr>
    <p:cSldViewPr>
      <p:cViewPr>
        <p:scale>
          <a:sx n="81" d="100"/>
          <a:sy n="81" d="100"/>
        </p:scale>
        <p:origin x="-810" y="-120"/>
      </p:cViewPr>
      <p:guideLst>
        <p:guide orient="horz" pos="2160"/>
        <p:guide pos="2880"/>
      </p:guideLst>
    </p:cSldViewPr>
  </p:slideViewPr>
  <p:outlineViewPr>
    <p:cViewPr>
      <p:scale>
        <a:sx n="33" d="100"/>
        <a:sy n="33" d="100"/>
      </p:scale>
      <p:origin x="0" y="174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AC5F8-2739-B947-9F49-AA1335FC47D2}" type="doc">
      <dgm:prSet loTypeId="urn:microsoft.com/office/officeart/2005/8/layout/cycle8" loCatId="cycle" qsTypeId="urn:microsoft.com/office/officeart/2005/8/quickstyle/simple5" qsCatId="simple" csTypeId="urn:microsoft.com/office/officeart/2005/8/colors/accent3_4" csCatId="accent3" phldr="1"/>
      <dgm:spPr/>
      <dgm:t>
        <a:bodyPr/>
        <a:lstStyle/>
        <a:p>
          <a:endParaRPr lang="fr-FR"/>
        </a:p>
      </dgm:t>
    </dgm:pt>
    <dgm:pt modelId="{F5574E09-EC79-DC48-8B9B-6DAA8CE92696}">
      <dgm:prSet phldrT="[Texte]" custT="1"/>
      <dgm:spPr/>
      <dgm:t>
        <a:bodyPr/>
        <a:lstStyle/>
        <a:p>
          <a:r>
            <a:rPr lang="fr-FR" sz="900" dirty="0" smtClean="0">
              <a:solidFill>
                <a:schemeClr val="tx1"/>
              </a:solidFill>
              <a:latin typeface="+mj-lt"/>
            </a:rPr>
            <a:t>Situation de l’établissement</a:t>
          </a:r>
          <a:endParaRPr lang="fr-FR" sz="900" dirty="0">
            <a:solidFill>
              <a:schemeClr val="tx1"/>
            </a:solidFill>
            <a:latin typeface="+mj-lt"/>
          </a:endParaRPr>
        </a:p>
      </dgm:t>
    </dgm:pt>
    <dgm:pt modelId="{AC7DF346-EDBE-B946-9096-F33CC34A6602}" type="parTrans" cxnId="{0009E8CB-C1EB-F44F-A2AD-670DE3BA5EBA}">
      <dgm:prSet/>
      <dgm:spPr/>
      <dgm:t>
        <a:bodyPr/>
        <a:lstStyle/>
        <a:p>
          <a:endParaRPr lang="fr-FR"/>
        </a:p>
      </dgm:t>
    </dgm:pt>
    <dgm:pt modelId="{EEABB763-FFB7-0C4C-A00A-7CE2A8051E37}" type="sibTrans" cxnId="{0009E8CB-C1EB-F44F-A2AD-670DE3BA5EBA}">
      <dgm:prSet/>
      <dgm:spPr/>
      <dgm:t>
        <a:bodyPr/>
        <a:lstStyle/>
        <a:p>
          <a:endParaRPr lang="fr-FR"/>
        </a:p>
      </dgm:t>
    </dgm:pt>
    <dgm:pt modelId="{F63A64DE-2774-2548-A81B-FD2E671BFB4E}">
      <dgm:prSet phldrT="[Texte]" custT="1"/>
      <dgm:spPr/>
      <dgm:t>
        <a:bodyPr/>
        <a:lstStyle/>
        <a:p>
          <a:r>
            <a:rPr lang="fr-FR" sz="1000" dirty="0" smtClean="0">
              <a:solidFill>
                <a:schemeClr val="tx1"/>
              </a:solidFill>
              <a:latin typeface="+mj-lt"/>
            </a:rPr>
            <a:t>Poste de travail </a:t>
          </a:r>
          <a:endParaRPr lang="fr-FR" sz="1000" dirty="0">
            <a:solidFill>
              <a:schemeClr val="tx1"/>
            </a:solidFill>
            <a:latin typeface="+mj-lt"/>
          </a:endParaRPr>
        </a:p>
      </dgm:t>
    </dgm:pt>
    <dgm:pt modelId="{205405F9-6D6E-4544-A0DE-F5E22A7DCCF7}" type="parTrans" cxnId="{E8B77733-1C19-1149-B9D4-0B26DABCE31A}">
      <dgm:prSet/>
      <dgm:spPr/>
      <dgm:t>
        <a:bodyPr/>
        <a:lstStyle/>
        <a:p>
          <a:endParaRPr lang="fr-FR"/>
        </a:p>
      </dgm:t>
    </dgm:pt>
    <dgm:pt modelId="{71A78E8F-28F4-3C4F-8C0D-6E5BA3D28F8E}" type="sibTrans" cxnId="{E8B77733-1C19-1149-B9D4-0B26DABCE31A}">
      <dgm:prSet/>
      <dgm:spPr/>
      <dgm:t>
        <a:bodyPr/>
        <a:lstStyle/>
        <a:p>
          <a:endParaRPr lang="fr-FR"/>
        </a:p>
      </dgm:t>
    </dgm:pt>
    <dgm:pt modelId="{52F50C03-0969-7A43-BE4C-61943AA6A57C}">
      <dgm:prSet phldrT="[Texte]" custT="1"/>
      <dgm:spPr/>
      <dgm:t>
        <a:bodyPr/>
        <a:lstStyle/>
        <a:p>
          <a:r>
            <a:rPr lang="fr-FR" sz="1000" dirty="0" smtClean="0">
              <a:solidFill>
                <a:schemeClr val="tx1"/>
              </a:solidFill>
              <a:latin typeface="+mj-lt"/>
            </a:rPr>
            <a:t>Situation sociale de la personne</a:t>
          </a:r>
          <a:endParaRPr lang="fr-FR" sz="1000" dirty="0">
            <a:solidFill>
              <a:schemeClr val="tx1"/>
            </a:solidFill>
            <a:latin typeface="+mj-lt"/>
          </a:endParaRPr>
        </a:p>
      </dgm:t>
    </dgm:pt>
    <dgm:pt modelId="{948C2242-790C-A746-8D5C-CB1E286C21F4}" type="parTrans" cxnId="{B47ADB10-FD92-D84A-8560-E28CF63213FE}">
      <dgm:prSet/>
      <dgm:spPr/>
      <dgm:t>
        <a:bodyPr/>
        <a:lstStyle/>
        <a:p>
          <a:endParaRPr lang="fr-FR"/>
        </a:p>
      </dgm:t>
    </dgm:pt>
    <dgm:pt modelId="{DB442047-6B2A-AC46-8602-6D08E1A3D4DD}" type="sibTrans" cxnId="{B47ADB10-FD92-D84A-8560-E28CF63213FE}">
      <dgm:prSet/>
      <dgm:spPr/>
      <dgm:t>
        <a:bodyPr/>
        <a:lstStyle/>
        <a:p>
          <a:endParaRPr lang="fr-FR"/>
        </a:p>
      </dgm:t>
    </dgm:pt>
    <dgm:pt modelId="{F391722C-BD4D-9248-83BA-EE57A3D191DB}">
      <dgm:prSet phldrT="[Texte]" custT="1"/>
      <dgm:spPr/>
      <dgm:t>
        <a:bodyPr/>
        <a:lstStyle/>
        <a:p>
          <a:r>
            <a:rPr lang="fr-FR" sz="1000" dirty="0" smtClean="0">
              <a:solidFill>
                <a:schemeClr val="tx1"/>
              </a:solidFill>
              <a:latin typeface="+mj-lt"/>
            </a:rPr>
            <a:t>Situation médicale de la personne</a:t>
          </a:r>
          <a:endParaRPr lang="fr-FR" sz="1000" dirty="0">
            <a:solidFill>
              <a:schemeClr val="tx1"/>
            </a:solidFill>
            <a:latin typeface="+mj-lt"/>
          </a:endParaRPr>
        </a:p>
      </dgm:t>
    </dgm:pt>
    <dgm:pt modelId="{0CCDC878-896C-2040-BF51-36B287A81D85}" type="parTrans" cxnId="{C906143D-29FB-F14A-9C3F-72F1B05FC084}">
      <dgm:prSet/>
      <dgm:spPr/>
      <dgm:t>
        <a:bodyPr/>
        <a:lstStyle/>
        <a:p>
          <a:endParaRPr lang="fr-FR"/>
        </a:p>
      </dgm:t>
    </dgm:pt>
    <dgm:pt modelId="{27CF0396-2B2B-EC4B-BFAC-9DC7D37AAA46}" type="sibTrans" cxnId="{C906143D-29FB-F14A-9C3F-72F1B05FC084}">
      <dgm:prSet/>
      <dgm:spPr/>
      <dgm:t>
        <a:bodyPr/>
        <a:lstStyle/>
        <a:p>
          <a:endParaRPr lang="fr-FR"/>
        </a:p>
      </dgm:t>
    </dgm:pt>
    <dgm:pt modelId="{98B08866-C7E0-B54F-9BEF-4234A229E36B}">
      <dgm:prSet phldrT="[Texte]" custT="1"/>
      <dgm:spPr/>
      <dgm:t>
        <a:bodyPr/>
        <a:lstStyle/>
        <a:p>
          <a:r>
            <a:rPr lang="fr-FR" sz="900" dirty="0" smtClean="0">
              <a:solidFill>
                <a:schemeClr val="tx1"/>
              </a:solidFill>
              <a:latin typeface="+mj-lt"/>
            </a:rPr>
            <a:t>Situation professionnelle de la personne</a:t>
          </a:r>
          <a:endParaRPr lang="fr-FR" sz="900" dirty="0">
            <a:solidFill>
              <a:schemeClr val="tx1"/>
            </a:solidFill>
            <a:latin typeface="+mj-lt"/>
          </a:endParaRPr>
        </a:p>
      </dgm:t>
    </dgm:pt>
    <dgm:pt modelId="{DDF252A9-F3E5-AA46-99D7-166D0FB9CEAF}" type="parTrans" cxnId="{974DFCCC-4050-C946-A0D0-15DA9DD82136}">
      <dgm:prSet/>
      <dgm:spPr/>
      <dgm:t>
        <a:bodyPr/>
        <a:lstStyle/>
        <a:p>
          <a:endParaRPr lang="fr-FR"/>
        </a:p>
      </dgm:t>
    </dgm:pt>
    <dgm:pt modelId="{4A919561-CC1F-DD43-B316-511C59F3AEE4}" type="sibTrans" cxnId="{974DFCCC-4050-C946-A0D0-15DA9DD82136}">
      <dgm:prSet/>
      <dgm:spPr/>
      <dgm:t>
        <a:bodyPr/>
        <a:lstStyle/>
        <a:p>
          <a:endParaRPr lang="fr-FR"/>
        </a:p>
      </dgm:t>
    </dgm:pt>
    <dgm:pt modelId="{94DAF21C-3090-D241-8BA5-5FD6F5FC8763}" type="pres">
      <dgm:prSet presAssocID="{B11AC5F8-2739-B947-9F49-AA1335FC47D2}" presName="compositeShape" presStyleCnt="0">
        <dgm:presLayoutVars>
          <dgm:chMax val="7"/>
          <dgm:dir/>
          <dgm:resizeHandles val="exact"/>
        </dgm:presLayoutVars>
      </dgm:prSet>
      <dgm:spPr/>
      <dgm:t>
        <a:bodyPr/>
        <a:lstStyle/>
        <a:p>
          <a:endParaRPr lang="fr-FR"/>
        </a:p>
      </dgm:t>
    </dgm:pt>
    <dgm:pt modelId="{9A8FECF5-E064-8544-A231-8F61D7E08699}" type="pres">
      <dgm:prSet presAssocID="{B11AC5F8-2739-B947-9F49-AA1335FC47D2}" presName="wedge1" presStyleLbl="node1" presStyleIdx="0" presStyleCnt="5" custScaleX="103019" custScaleY="102045"/>
      <dgm:spPr/>
      <dgm:t>
        <a:bodyPr/>
        <a:lstStyle/>
        <a:p>
          <a:endParaRPr lang="fr-FR"/>
        </a:p>
      </dgm:t>
    </dgm:pt>
    <dgm:pt modelId="{3302C8AB-4630-904F-80D9-469267E279C7}" type="pres">
      <dgm:prSet presAssocID="{B11AC5F8-2739-B947-9F49-AA1335FC47D2}" presName="dummy1a" presStyleCnt="0"/>
      <dgm:spPr/>
      <dgm:t>
        <a:bodyPr/>
        <a:lstStyle/>
        <a:p>
          <a:endParaRPr lang="fr-FR"/>
        </a:p>
      </dgm:t>
    </dgm:pt>
    <dgm:pt modelId="{D93EAEDC-97C1-414F-A324-2DBD3385C9F2}" type="pres">
      <dgm:prSet presAssocID="{B11AC5F8-2739-B947-9F49-AA1335FC47D2}" presName="dummy1b" presStyleCnt="0"/>
      <dgm:spPr/>
      <dgm:t>
        <a:bodyPr/>
        <a:lstStyle/>
        <a:p>
          <a:endParaRPr lang="fr-FR"/>
        </a:p>
      </dgm:t>
    </dgm:pt>
    <dgm:pt modelId="{83B1D89C-0E59-1044-806F-CA410C06B36C}" type="pres">
      <dgm:prSet presAssocID="{B11AC5F8-2739-B947-9F49-AA1335FC47D2}" presName="wedge1Tx" presStyleLbl="node1" presStyleIdx="0" presStyleCnt="5">
        <dgm:presLayoutVars>
          <dgm:chMax val="0"/>
          <dgm:chPref val="0"/>
          <dgm:bulletEnabled val="1"/>
        </dgm:presLayoutVars>
      </dgm:prSet>
      <dgm:spPr/>
      <dgm:t>
        <a:bodyPr/>
        <a:lstStyle/>
        <a:p>
          <a:endParaRPr lang="fr-FR"/>
        </a:p>
      </dgm:t>
    </dgm:pt>
    <dgm:pt modelId="{09A19A20-9D8F-C048-8556-FDD77B921ADA}" type="pres">
      <dgm:prSet presAssocID="{B11AC5F8-2739-B947-9F49-AA1335FC47D2}" presName="wedge2" presStyleLbl="node1" presStyleIdx="1" presStyleCnt="5"/>
      <dgm:spPr/>
      <dgm:t>
        <a:bodyPr/>
        <a:lstStyle/>
        <a:p>
          <a:endParaRPr lang="fr-FR"/>
        </a:p>
      </dgm:t>
    </dgm:pt>
    <dgm:pt modelId="{4D9A064B-B69A-384E-9EAE-F85019CE6CF9}" type="pres">
      <dgm:prSet presAssocID="{B11AC5F8-2739-B947-9F49-AA1335FC47D2}" presName="dummy2a" presStyleCnt="0"/>
      <dgm:spPr/>
      <dgm:t>
        <a:bodyPr/>
        <a:lstStyle/>
        <a:p>
          <a:endParaRPr lang="fr-FR"/>
        </a:p>
      </dgm:t>
    </dgm:pt>
    <dgm:pt modelId="{869FE2E8-519E-5F44-843F-2691A3533C70}" type="pres">
      <dgm:prSet presAssocID="{B11AC5F8-2739-B947-9F49-AA1335FC47D2}" presName="dummy2b" presStyleCnt="0"/>
      <dgm:spPr/>
      <dgm:t>
        <a:bodyPr/>
        <a:lstStyle/>
        <a:p>
          <a:endParaRPr lang="fr-FR"/>
        </a:p>
      </dgm:t>
    </dgm:pt>
    <dgm:pt modelId="{9F6F23DE-0AA3-0041-AD7D-BF2890F2D8A1}" type="pres">
      <dgm:prSet presAssocID="{B11AC5F8-2739-B947-9F49-AA1335FC47D2}" presName="wedge2Tx" presStyleLbl="node1" presStyleIdx="1" presStyleCnt="5">
        <dgm:presLayoutVars>
          <dgm:chMax val="0"/>
          <dgm:chPref val="0"/>
          <dgm:bulletEnabled val="1"/>
        </dgm:presLayoutVars>
      </dgm:prSet>
      <dgm:spPr/>
      <dgm:t>
        <a:bodyPr/>
        <a:lstStyle/>
        <a:p>
          <a:endParaRPr lang="fr-FR"/>
        </a:p>
      </dgm:t>
    </dgm:pt>
    <dgm:pt modelId="{915167E5-21AD-7740-BA5F-2062017D7C77}" type="pres">
      <dgm:prSet presAssocID="{B11AC5F8-2739-B947-9F49-AA1335FC47D2}" presName="wedge3" presStyleLbl="node1" presStyleIdx="2" presStyleCnt="5"/>
      <dgm:spPr/>
      <dgm:t>
        <a:bodyPr/>
        <a:lstStyle/>
        <a:p>
          <a:endParaRPr lang="fr-FR"/>
        </a:p>
      </dgm:t>
    </dgm:pt>
    <dgm:pt modelId="{52F7E7A4-8AF8-0349-956C-318315471C07}" type="pres">
      <dgm:prSet presAssocID="{B11AC5F8-2739-B947-9F49-AA1335FC47D2}" presName="dummy3a" presStyleCnt="0"/>
      <dgm:spPr/>
      <dgm:t>
        <a:bodyPr/>
        <a:lstStyle/>
        <a:p>
          <a:endParaRPr lang="fr-FR"/>
        </a:p>
      </dgm:t>
    </dgm:pt>
    <dgm:pt modelId="{F3D82E61-F35C-5844-B8CE-AB395AE9D621}" type="pres">
      <dgm:prSet presAssocID="{B11AC5F8-2739-B947-9F49-AA1335FC47D2}" presName="dummy3b" presStyleCnt="0"/>
      <dgm:spPr/>
      <dgm:t>
        <a:bodyPr/>
        <a:lstStyle/>
        <a:p>
          <a:endParaRPr lang="fr-FR"/>
        </a:p>
      </dgm:t>
    </dgm:pt>
    <dgm:pt modelId="{1BA094FA-576F-D54F-BD23-E1E59D8E2C04}" type="pres">
      <dgm:prSet presAssocID="{B11AC5F8-2739-B947-9F49-AA1335FC47D2}" presName="wedge3Tx" presStyleLbl="node1" presStyleIdx="2" presStyleCnt="5">
        <dgm:presLayoutVars>
          <dgm:chMax val="0"/>
          <dgm:chPref val="0"/>
          <dgm:bulletEnabled val="1"/>
        </dgm:presLayoutVars>
      </dgm:prSet>
      <dgm:spPr/>
      <dgm:t>
        <a:bodyPr/>
        <a:lstStyle/>
        <a:p>
          <a:endParaRPr lang="fr-FR"/>
        </a:p>
      </dgm:t>
    </dgm:pt>
    <dgm:pt modelId="{6420CD03-B654-B444-9B84-2E1379B4FB6C}" type="pres">
      <dgm:prSet presAssocID="{B11AC5F8-2739-B947-9F49-AA1335FC47D2}" presName="wedge4" presStyleLbl="node1" presStyleIdx="3" presStyleCnt="5" custLinFactNeighborX="781" custLinFactNeighborY="-542"/>
      <dgm:spPr/>
      <dgm:t>
        <a:bodyPr/>
        <a:lstStyle/>
        <a:p>
          <a:endParaRPr lang="fr-FR"/>
        </a:p>
      </dgm:t>
    </dgm:pt>
    <dgm:pt modelId="{416F27AE-D089-E94B-AAC9-FF9D657F5A4C}" type="pres">
      <dgm:prSet presAssocID="{B11AC5F8-2739-B947-9F49-AA1335FC47D2}" presName="dummy4a" presStyleCnt="0"/>
      <dgm:spPr/>
      <dgm:t>
        <a:bodyPr/>
        <a:lstStyle/>
        <a:p>
          <a:endParaRPr lang="fr-FR"/>
        </a:p>
      </dgm:t>
    </dgm:pt>
    <dgm:pt modelId="{75DA9307-DA0B-2E4B-978C-397217B84676}" type="pres">
      <dgm:prSet presAssocID="{B11AC5F8-2739-B947-9F49-AA1335FC47D2}" presName="dummy4b" presStyleCnt="0"/>
      <dgm:spPr/>
      <dgm:t>
        <a:bodyPr/>
        <a:lstStyle/>
        <a:p>
          <a:endParaRPr lang="fr-FR"/>
        </a:p>
      </dgm:t>
    </dgm:pt>
    <dgm:pt modelId="{EC803324-31AC-C546-84AC-AE02B40CABFF}" type="pres">
      <dgm:prSet presAssocID="{B11AC5F8-2739-B947-9F49-AA1335FC47D2}" presName="wedge4Tx" presStyleLbl="node1" presStyleIdx="3" presStyleCnt="5">
        <dgm:presLayoutVars>
          <dgm:chMax val="0"/>
          <dgm:chPref val="0"/>
          <dgm:bulletEnabled val="1"/>
        </dgm:presLayoutVars>
      </dgm:prSet>
      <dgm:spPr/>
      <dgm:t>
        <a:bodyPr/>
        <a:lstStyle/>
        <a:p>
          <a:endParaRPr lang="fr-FR"/>
        </a:p>
      </dgm:t>
    </dgm:pt>
    <dgm:pt modelId="{719AECAA-BB5E-4B49-8B35-D756FEFEFE9C}" type="pres">
      <dgm:prSet presAssocID="{B11AC5F8-2739-B947-9F49-AA1335FC47D2}" presName="wedge5" presStyleLbl="node1" presStyleIdx="4" presStyleCnt="5" custScaleX="107325"/>
      <dgm:spPr/>
      <dgm:t>
        <a:bodyPr/>
        <a:lstStyle/>
        <a:p>
          <a:endParaRPr lang="fr-FR"/>
        </a:p>
      </dgm:t>
    </dgm:pt>
    <dgm:pt modelId="{0E0BE6F0-AF7A-814D-8DAB-59C9A1D6F586}" type="pres">
      <dgm:prSet presAssocID="{B11AC5F8-2739-B947-9F49-AA1335FC47D2}" presName="dummy5a" presStyleCnt="0"/>
      <dgm:spPr/>
      <dgm:t>
        <a:bodyPr/>
        <a:lstStyle/>
        <a:p>
          <a:endParaRPr lang="fr-FR"/>
        </a:p>
      </dgm:t>
    </dgm:pt>
    <dgm:pt modelId="{1368AA94-A431-A340-AF39-1CD70152A706}" type="pres">
      <dgm:prSet presAssocID="{B11AC5F8-2739-B947-9F49-AA1335FC47D2}" presName="dummy5b" presStyleCnt="0"/>
      <dgm:spPr/>
      <dgm:t>
        <a:bodyPr/>
        <a:lstStyle/>
        <a:p>
          <a:endParaRPr lang="fr-FR"/>
        </a:p>
      </dgm:t>
    </dgm:pt>
    <dgm:pt modelId="{27CACC63-6876-0647-8C8E-F12BAED45297}" type="pres">
      <dgm:prSet presAssocID="{B11AC5F8-2739-B947-9F49-AA1335FC47D2}" presName="wedge5Tx" presStyleLbl="node1" presStyleIdx="4" presStyleCnt="5">
        <dgm:presLayoutVars>
          <dgm:chMax val="0"/>
          <dgm:chPref val="0"/>
          <dgm:bulletEnabled val="1"/>
        </dgm:presLayoutVars>
      </dgm:prSet>
      <dgm:spPr/>
      <dgm:t>
        <a:bodyPr/>
        <a:lstStyle/>
        <a:p>
          <a:endParaRPr lang="fr-FR"/>
        </a:p>
      </dgm:t>
    </dgm:pt>
    <dgm:pt modelId="{F49B289B-EFD4-AC41-8537-330C42CCC25E}" type="pres">
      <dgm:prSet presAssocID="{EEABB763-FFB7-0C4C-A00A-7CE2A8051E37}" presName="arrowWedge1" presStyleLbl="fgSibTrans2D1" presStyleIdx="0" presStyleCnt="5"/>
      <dgm:spPr/>
      <dgm:t>
        <a:bodyPr/>
        <a:lstStyle/>
        <a:p>
          <a:endParaRPr lang="fr-FR"/>
        </a:p>
      </dgm:t>
    </dgm:pt>
    <dgm:pt modelId="{405D126D-FF0B-454E-84A9-79455F07615B}" type="pres">
      <dgm:prSet presAssocID="{71A78E8F-28F4-3C4F-8C0D-6E5BA3D28F8E}" presName="arrowWedge2" presStyleLbl="fgSibTrans2D1" presStyleIdx="1" presStyleCnt="5"/>
      <dgm:spPr/>
      <dgm:t>
        <a:bodyPr/>
        <a:lstStyle/>
        <a:p>
          <a:endParaRPr lang="fr-FR"/>
        </a:p>
      </dgm:t>
    </dgm:pt>
    <dgm:pt modelId="{7031680B-5169-804E-B9E7-90046FDD1992}" type="pres">
      <dgm:prSet presAssocID="{DB442047-6B2A-AC46-8602-6D08E1A3D4DD}" presName="arrowWedge3" presStyleLbl="fgSibTrans2D1" presStyleIdx="2" presStyleCnt="5"/>
      <dgm:spPr/>
      <dgm:t>
        <a:bodyPr/>
        <a:lstStyle/>
        <a:p>
          <a:endParaRPr lang="fr-FR"/>
        </a:p>
      </dgm:t>
    </dgm:pt>
    <dgm:pt modelId="{086AD87A-C595-D449-8C7A-26D26D0B2076}" type="pres">
      <dgm:prSet presAssocID="{27CF0396-2B2B-EC4B-BFAC-9DC7D37AAA46}" presName="arrowWedge4" presStyleLbl="fgSibTrans2D1" presStyleIdx="3" presStyleCnt="5" custLinFactNeighborX="-746" custLinFactNeighborY="813"/>
      <dgm:spPr/>
      <dgm:t>
        <a:bodyPr/>
        <a:lstStyle/>
        <a:p>
          <a:endParaRPr lang="fr-FR"/>
        </a:p>
      </dgm:t>
    </dgm:pt>
    <dgm:pt modelId="{A558AC76-7568-7847-A4A9-782F8913A445}" type="pres">
      <dgm:prSet presAssocID="{4A919561-CC1F-DD43-B316-511C59F3AEE4}" presName="arrowWedge5" presStyleLbl="fgSibTrans2D1" presStyleIdx="4" presStyleCnt="5"/>
      <dgm:spPr/>
      <dgm:t>
        <a:bodyPr/>
        <a:lstStyle/>
        <a:p>
          <a:endParaRPr lang="fr-FR"/>
        </a:p>
      </dgm:t>
    </dgm:pt>
  </dgm:ptLst>
  <dgm:cxnLst>
    <dgm:cxn modelId="{E8B77733-1C19-1149-B9D4-0B26DABCE31A}" srcId="{B11AC5F8-2739-B947-9F49-AA1335FC47D2}" destId="{F63A64DE-2774-2548-A81B-FD2E671BFB4E}" srcOrd="1" destOrd="0" parTransId="{205405F9-6D6E-4544-A0DE-F5E22A7DCCF7}" sibTransId="{71A78E8F-28F4-3C4F-8C0D-6E5BA3D28F8E}"/>
    <dgm:cxn modelId="{B47ADB10-FD92-D84A-8560-E28CF63213FE}" srcId="{B11AC5F8-2739-B947-9F49-AA1335FC47D2}" destId="{52F50C03-0969-7A43-BE4C-61943AA6A57C}" srcOrd="2" destOrd="0" parTransId="{948C2242-790C-A746-8D5C-CB1E286C21F4}" sibTransId="{DB442047-6B2A-AC46-8602-6D08E1A3D4DD}"/>
    <dgm:cxn modelId="{974DFCCC-4050-C946-A0D0-15DA9DD82136}" srcId="{B11AC5F8-2739-B947-9F49-AA1335FC47D2}" destId="{98B08866-C7E0-B54F-9BEF-4234A229E36B}" srcOrd="4" destOrd="0" parTransId="{DDF252A9-F3E5-AA46-99D7-166D0FB9CEAF}" sibTransId="{4A919561-CC1F-DD43-B316-511C59F3AEE4}"/>
    <dgm:cxn modelId="{256EF6F3-3B88-4675-AC7E-34AF283C192B}" type="presOf" srcId="{52F50C03-0969-7A43-BE4C-61943AA6A57C}" destId="{915167E5-21AD-7740-BA5F-2062017D7C77}" srcOrd="0" destOrd="0" presId="urn:microsoft.com/office/officeart/2005/8/layout/cycle8"/>
    <dgm:cxn modelId="{33E67508-73F1-47B6-BF48-67B6D9FCC6FB}" type="presOf" srcId="{F63A64DE-2774-2548-A81B-FD2E671BFB4E}" destId="{09A19A20-9D8F-C048-8556-FDD77B921ADA}" srcOrd="0" destOrd="0" presId="urn:microsoft.com/office/officeart/2005/8/layout/cycle8"/>
    <dgm:cxn modelId="{30AC0C2E-BE10-4970-846C-038E42E5DE11}" type="presOf" srcId="{F63A64DE-2774-2548-A81B-FD2E671BFB4E}" destId="{9F6F23DE-0AA3-0041-AD7D-BF2890F2D8A1}" srcOrd="1" destOrd="0" presId="urn:microsoft.com/office/officeart/2005/8/layout/cycle8"/>
    <dgm:cxn modelId="{C906143D-29FB-F14A-9C3F-72F1B05FC084}" srcId="{B11AC5F8-2739-B947-9F49-AA1335FC47D2}" destId="{F391722C-BD4D-9248-83BA-EE57A3D191DB}" srcOrd="3" destOrd="0" parTransId="{0CCDC878-896C-2040-BF51-36B287A81D85}" sibTransId="{27CF0396-2B2B-EC4B-BFAC-9DC7D37AAA46}"/>
    <dgm:cxn modelId="{42018237-21B2-4B67-B230-CCBC3B86CF85}" type="presOf" srcId="{F5574E09-EC79-DC48-8B9B-6DAA8CE92696}" destId="{9A8FECF5-E064-8544-A231-8F61D7E08699}" srcOrd="0" destOrd="0" presId="urn:microsoft.com/office/officeart/2005/8/layout/cycle8"/>
    <dgm:cxn modelId="{594985DF-DC08-4823-8345-9B7E86F0A54E}" type="presOf" srcId="{52F50C03-0969-7A43-BE4C-61943AA6A57C}" destId="{1BA094FA-576F-D54F-BD23-E1E59D8E2C04}" srcOrd="1" destOrd="0" presId="urn:microsoft.com/office/officeart/2005/8/layout/cycle8"/>
    <dgm:cxn modelId="{E2DC0C1C-1C4B-46B4-89C5-7B93D8ABAB03}" type="presOf" srcId="{F391722C-BD4D-9248-83BA-EE57A3D191DB}" destId="{EC803324-31AC-C546-84AC-AE02B40CABFF}" srcOrd="1" destOrd="0" presId="urn:microsoft.com/office/officeart/2005/8/layout/cycle8"/>
    <dgm:cxn modelId="{77A21805-B7F0-451C-BE95-1C2F33BA03AC}" type="presOf" srcId="{F5574E09-EC79-DC48-8B9B-6DAA8CE92696}" destId="{83B1D89C-0E59-1044-806F-CA410C06B36C}" srcOrd="1" destOrd="0" presId="urn:microsoft.com/office/officeart/2005/8/layout/cycle8"/>
    <dgm:cxn modelId="{BD53ABA1-16DA-49A4-BCC8-BE35966E20B0}" type="presOf" srcId="{B11AC5F8-2739-B947-9F49-AA1335FC47D2}" destId="{94DAF21C-3090-D241-8BA5-5FD6F5FC8763}" srcOrd="0" destOrd="0" presId="urn:microsoft.com/office/officeart/2005/8/layout/cycle8"/>
    <dgm:cxn modelId="{B89B244D-B113-44BA-8DCF-6BFE1B30E9E3}" type="presOf" srcId="{98B08866-C7E0-B54F-9BEF-4234A229E36B}" destId="{719AECAA-BB5E-4B49-8B35-D756FEFEFE9C}" srcOrd="0" destOrd="0" presId="urn:microsoft.com/office/officeart/2005/8/layout/cycle8"/>
    <dgm:cxn modelId="{0009E8CB-C1EB-F44F-A2AD-670DE3BA5EBA}" srcId="{B11AC5F8-2739-B947-9F49-AA1335FC47D2}" destId="{F5574E09-EC79-DC48-8B9B-6DAA8CE92696}" srcOrd="0" destOrd="0" parTransId="{AC7DF346-EDBE-B946-9096-F33CC34A6602}" sibTransId="{EEABB763-FFB7-0C4C-A00A-7CE2A8051E37}"/>
    <dgm:cxn modelId="{B210C8B6-389F-4953-ABF0-494D91C0BEC5}" type="presOf" srcId="{98B08866-C7E0-B54F-9BEF-4234A229E36B}" destId="{27CACC63-6876-0647-8C8E-F12BAED45297}" srcOrd="1" destOrd="0" presId="urn:microsoft.com/office/officeart/2005/8/layout/cycle8"/>
    <dgm:cxn modelId="{2BB14640-D95D-49ED-BA04-F320D75F469D}" type="presOf" srcId="{F391722C-BD4D-9248-83BA-EE57A3D191DB}" destId="{6420CD03-B654-B444-9B84-2E1379B4FB6C}" srcOrd="0" destOrd="0" presId="urn:microsoft.com/office/officeart/2005/8/layout/cycle8"/>
    <dgm:cxn modelId="{BE04DAFF-9FDD-4185-8795-6E7CDDFA65B9}" type="presParOf" srcId="{94DAF21C-3090-D241-8BA5-5FD6F5FC8763}" destId="{9A8FECF5-E064-8544-A231-8F61D7E08699}" srcOrd="0" destOrd="0" presId="urn:microsoft.com/office/officeart/2005/8/layout/cycle8"/>
    <dgm:cxn modelId="{1C95458E-C493-4046-9EE3-60462D1A6C71}" type="presParOf" srcId="{94DAF21C-3090-D241-8BA5-5FD6F5FC8763}" destId="{3302C8AB-4630-904F-80D9-469267E279C7}" srcOrd="1" destOrd="0" presId="urn:microsoft.com/office/officeart/2005/8/layout/cycle8"/>
    <dgm:cxn modelId="{EBA5BDC3-281A-435C-A996-84225407C683}" type="presParOf" srcId="{94DAF21C-3090-D241-8BA5-5FD6F5FC8763}" destId="{D93EAEDC-97C1-414F-A324-2DBD3385C9F2}" srcOrd="2" destOrd="0" presId="urn:microsoft.com/office/officeart/2005/8/layout/cycle8"/>
    <dgm:cxn modelId="{856813D9-51AF-44F7-8D87-ACD7CEEF5C4C}" type="presParOf" srcId="{94DAF21C-3090-D241-8BA5-5FD6F5FC8763}" destId="{83B1D89C-0E59-1044-806F-CA410C06B36C}" srcOrd="3" destOrd="0" presId="urn:microsoft.com/office/officeart/2005/8/layout/cycle8"/>
    <dgm:cxn modelId="{3A876FEF-CB46-4291-AA90-D755F6C7F1AA}" type="presParOf" srcId="{94DAF21C-3090-D241-8BA5-5FD6F5FC8763}" destId="{09A19A20-9D8F-C048-8556-FDD77B921ADA}" srcOrd="4" destOrd="0" presId="urn:microsoft.com/office/officeart/2005/8/layout/cycle8"/>
    <dgm:cxn modelId="{1EA84174-3FDE-4DE1-99D6-CBB1D1F731BA}" type="presParOf" srcId="{94DAF21C-3090-D241-8BA5-5FD6F5FC8763}" destId="{4D9A064B-B69A-384E-9EAE-F85019CE6CF9}" srcOrd="5" destOrd="0" presId="urn:microsoft.com/office/officeart/2005/8/layout/cycle8"/>
    <dgm:cxn modelId="{C4DC00D4-F8E4-47B1-BD0C-47A08B7C6134}" type="presParOf" srcId="{94DAF21C-3090-D241-8BA5-5FD6F5FC8763}" destId="{869FE2E8-519E-5F44-843F-2691A3533C70}" srcOrd="6" destOrd="0" presId="urn:microsoft.com/office/officeart/2005/8/layout/cycle8"/>
    <dgm:cxn modelId="{6A95D246-F2D3-43AF-A18D-0318F444EBF0}" type="presParOf" srcId="{94DAF21C-3090-D241-8BA5-5FD6F5FC8763}" destId="{9F6F23DE-0AA3-0041-AD7D-BF2890F2D8A1}" srcOrd="7" destOrd="0" presId="urn:microsoft.com/office/officeart/2005/8/layout/cycle8"/>
    <dgm:cxn modelId="{04562508-0147-42E1-AB2F-9579805C1302}" type="presParOf" srcId="{94DAF21C-3090-D241-8BA5-5FD6F5FC8763}" destId="{915167E5-21AD-7740-BA5F-2062017D7C77}" srcOrd="8" destOrd="0" presId="urn:microsoft.com/office/officeart/2005/8/layout/cycle8"/>
    <dgm:cxn modelId="{00F4B1B3-1F39-4C84-866D-6CF34810AA14}" type="presParOf" srcId="{94DAF21C-3090-D241-8BA5-5FD6F5FC8763}" destId="{52F7E7A4-8AF8-0349-956C-318315471C07}" srcOrd="9" destOrd="0" presId="urn:microsoft.com/office/officeart/2005/8/layout/cycle8"/>
    <dgm:cxn modelId="{B67D605F-D15B-4D83-ACF1-17DBED136EB7}" type="presParOf" srcId="{94DAF21C-3090-D241-8BA5-5FD6F5FC8763}" destId="{F3D82E61-F35C-5844-B8CE-AB395AE9D621}" srcOrd="10" destOrd="0" presId="urn:microsoft.com/office/officeart/2005/8/layout/cycle8"/>
    <dgm:cxn modelId="{D1D1D772-B96D-4233-8C0F-09D2D2FA5B3C}" type="presParOf" srcId="{94DAF21C-3090-D241-8BA5-5FD6F5FC8763}" destId="{1BA094FA-576F-D54F-BD23-E1E59D8E2C04}" srcOrd="11" destOrd="0" presId="urn:microsoft.com/office/officeart/2005/8/layout/cycle8"/>
    <dgm:cxn modelId="{723E952C-4982-49AB-BCBA-2F7B8081D3EC}" type="presParOf" srcId="{94DAF21C-3090-D241-8BA5-5FD6F5FC8763}" destId="{6420CD03-B654-B444-9B84-2E1379B4FB6C}" srcOrd="12" destOrd="0" presId="urn:microsoft.com/office/officeart/2005/8/layout/cycle8"/>
    <dgm:cxn modelId="{1876D7A7-2B7F-4C22-9207-3AAD7F3D4D9D}" type="presParOf" srcId="{94DAF21C-3090-D241-8BA5-5FD6F5FC8763}" destId="{416F27AE-D089-E94B-AAC9-FF9D657F5A4C}" srcOrd="13" destOrd="0" presId="urn:microsoft.com/office/officeart/2005/8/layout/cycle8"/>
    <dgm:cxn modelId="{62A1DC9F-D11C-4670-8EF7-1A5E928A83F6}" type="presParOf" srcId="{94DAF21C-3090-D241-8BA5-5FD6F5FC8763}" destId="{75DA9307-DA0B-2E4B-978C-397217B84676}" srcOrd="14" destOrd="0" presId="urn:microsoft.com/office/officeart/2005/8/layout/cycle8"/>
    <dgm:cxn modelId="{8FB844AA-B11E-41E0-B7BE-8CC3187719B0}" type="presParOf" srcId="{94DAF21C-3090-D241-8BA5-5FD6F5FC8763}" destId="{EC803324-31AC-C546-84AC-AE02B40CABFF}" srcOrd="15" destOrd="0" presId="urn:microsoft.com/office/officeart/2005/8/layout/cycle8"/>
    <dgm:cxn modelId="{3AE26C5F-BFEA-41DE-85D6-5E9A5C24CBFA}" type="presParOf" srcId="{94DAF21C-3090-D241-8BA5-5FD6F5FC8763}" destId="{719AECAA-BB5E-4B49-8B35-D756FEFEFE9C}" srcOrd="16" destOrd="0" presId="urn:microsoft.com/office/officeart/2005/8/layout/cycle8"/>
    <dgm:cxn modelId="{3545D0A6-930C-4455-AD0A-14432EFDFEEE}" type="presParOf" srcId="{94DAF21C-3090-D241-8BA5-5FD6F5FC8763}" destId="{0E0BE6F0-AF7A-814D-8DAB-59C9A1D6F586}" srcOrd="17" destOrd="0" presId="urn:microsoft.com/office/officeart/2005/8/layout/cycle8"/>
    <dgm:cxn modelId="{5CDAFBCE-BF33-4F11-80A3-02A6AF1F6C0A}" type="presParOf" srcId="{94DAF21C-3090-D241-8BA5-5FD6F5FC8763}" destId="{1368AA94-A431-A340-AF39-1CD70152A706}" srcOrd="18" destOrd="0" presId="urn:microsoft.com/office/officeart/2005/8/layout/cycle8"/>
    <dgm:cxn modelId="{8C52AA2E-0D7E-4DED-A6D5-7D43AEA08C20}" type="presParOf" srcId="{94DAF21C-3090-D241-8BA5-5FD6F5FC8763}" destId="{27CACC63-6876-0647-8C8E-F12BAED45297}" srcOrd="19" destOrd="0" presId="urn:microsoft.com/office/officeart/2005/8/layout/cycle8"/>
    <dgm:cxn modelId="{18989B43-1DF8-47E0-98EE-88C51996E569}" type="presParOf" srcId="{94DAF21C-3090-D241-8BA5-5FD6F5FC8763}" destId="{F49B289B-EFD4-AC41-8537-330C42CCC25E}" srcOrd="20" destOrd="0" presId="urn:microsoft.com/office/officeart/2005/8/layout/cycle8"/>
    <dgm:cxn modelId="{E4B1E624-108F-43E5-8AD2-F4AA81484B47}" type="presParOf" srcId="{94DAF21C-3090-D241-8BA5-5FD6F5FC8763}" destId="{405D126D-FF0B-454E-84A9-79455F07615B}" srcOrd="21" destOrd="0" presId="urn:microsoft.com/office/officeart/2005/8/layout/cycle8"/>
    <dgm:cxn modelId="{2F31586B-6B33-4781-88C4-EF9100D5E626}" type="presParOf" srcId="{94DAF21C-3090-D241-8BA5-5FD6F5FC8763}" destId="{7031680B-5169-804E-B9E7-90046FDD1992}" srcOrd="22" destOrd="0" presId="urn:microsoft.com/office/officeart/2005/8/layout/cycle8"/>
    <dgm:cxn modelId="{FC160387-0178-4822-8E96-5D99E1E94E63}" type="presParOf" srcId="{94DAF21C-3090-D241-8BA5-5FD6F5FC8763}" destId="{086AD87A-C595-D449-8C7A-26D26D0B2076}" srcOrd="23" destOrd="0" presId="urn:microsoft.com/office/officeart/2005/8/layout/cycle8"/>
    <dgm:cxn modelId="{F4C41531-0AFD-4A9A-846F-DD3A21502A11}" type="presParOf" srcId="{94DAF21C-3090-D241-8BA5-5FD6F5FC8763}" destId="{A558AC76-7568-7847-A4A9-782F8913A445}" srcOrd="2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FECF5-E064-8544-A231-8F61D7E08699}">
      <dsp:nvSpPr>
        <dsp:cNvPr id="0" name=""/>
        <dsp:cNvSpPr/>
      </dsp:nvSpPr>
      <dsp:spPr>
        <a:xfrm>
          <a:off x="865530" y="158105"/>
          <a:ext cx="2375092" cy="2352637"/>
        </a:xfrm>
        <a:prstGeom prst="pie">
          <a:avLst>
            <a:gd name="adj1" fmla="val 16200000"/>
            <a:gd name="adj2" fmla="val 2052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solidFill>
              <a:latin typeface="+mj-lt"/>
            </a:rPr>
            <a:t>Situation de l’établissement</a:t>
          </a:r>
          <a:endParaRPr lang="fr-FR" sz="900" kern="1200" dirty="0">
            <a:solidFill>
              <a:schemeClr val="tx1"/>
            </a:solidFill>
            <a:latin typeface="+mj-lt"/>
          </a:endParaRPr>
        </a:p>
      </dsp:txBody>
      <dsp:txXfrm>
        <a:off x="2104537" y="553572"/>
        <a:ext cx="763422" cy="504136"/>
      </dsp:txXfrm>
    </dsp:sp>
    <dsp:sp modelId="{09A19A20-9D8F-C048-8556-FDD77B921ADA}">
      <dsp:nvSpPr>
        <dsp:cNvPr id="0" name=""/>
        <dsp:cNvSpPr/>
      </dsp:nvSpPr>
      <dsp:spPr>
        <a:xfrm>
          <a:off x="920093" y="243159"/>
          <a:ext cx="2305490" cy="2305490"/>
        </a:xfrm>
        <a:prstGeom prst="pie">
          <a:avLst>
            <a:gd name="adj1" fmla="val 20520000"/>
            <a:gd name="adj2" fmla="val 3240000"/>
          </a:avLst>
        </a:prstGeom>
        <a:gradFill rotWithShape="0">
          <a:gsLst>
            <a:gs pos="0">
              <a:schemeClr val="accent3">
                <a:shade val="50000"/>
                <a:hueOff val="107022"/>
                <a:satOff val="-1708"/>
                <a:lumOff val="16443"/>
                <a:alphaOff val="0"/>
                <a:shade val="51000"/>
                <a:satMod val="130000"/>
              </a:schemeClr>
            </a:gs>
            <a:gs pos="80000">
              <a:schemeClr val="accent3">
                <a:shade val="50000"/>
                <a:hueOff val="107022"/>
                <a:satOff val="-1708"/>
                <a:lumOff val="16443"/>
                <a:alphaOff val="0"/>
                <a:shade val="93000"/>
                <a:satMod val="130000"/>
              </a:schemeClr>
            </a:gs>
            <a:gs pos="100000">
              <a:schemeClr val="accent3">
                <a:shade val="50000"/>
                <a:hueOff val="107022"/>
                <a:satOff val="-1708"/>
                <a:lumOff val="164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tx1"/>
              </a:solidFill>
              <a:latin typeface="+mj-lt"/>
            </a:rPr>
            <a:t>Poste de travail </a:t>
          </a:r>
          <a:endParaRPr lang="fr-FR" sz="1000" kern="1200" dirty="0">
            <a:solidFill>
              <a:schemeClr val="tx1"/>
            </a:solidFill>
            <a:latin typeface="+mj-lt"/>
          </a:endParaRPr>
        </a:p>
      </dsp:txBody>
      <dsp:txXfrm>
        <a:off x="2404938" y="1296548"/>
        <a:ext cx="686157" cy="548926"/>
      </dsp:txXfrm>
    </dsp:sp>
    <dsp:sp modelId="{915167E5-21AD-7740-BA5F-2062017D7C77}">
      <dsp:nvSpPr>
        <dsp:cNvPr id="0" name=""/>
        <dsp:cNvSpPr/>
      </dsp:nvSpPr>
      <dsp:spPr>
        <a:xfrm>
          <a:off x="867945" y="281035"/>
          <a:ext cx="2305490" cy="2305490"/>
        </a:xfrm>
        <a:prstGeom prst="pie">
          <a:avLst>
            <a:gd name="adj1" fmla="val 3240000"/>
            <a:gd name="adj2" fmla="val 7560000"/>
          </a:avLst>
        </a:prstGeom>
        <a:gradFill rotWithShape="0">
          <a:gsLst>
            <a:gs pos="0">
              <a:schemeClr val="accent3">
                <a:shade val="50000"/>
                <a:hueOff val="214044"/>
                <a:satOff val="-3415"/>
                <a:lumOff val="32886"/>
                <a:alphaOff val="0"/>
                <a:shade val="51000"/>
                <a:satMod val="130000"/>
              </a:schemeClr>
            </a:gs>
            <a:gs pos="80000">
              <a:schemeClr val="accent3">
                <a:shade val="50000"/>
                <a:hueOff val="214044"/>
                <a:satOff val="-3415"/>
                <a:lumOff val="32886"/>
                <a:alphaOff val="0"/>
                <a:shade val="93000"/>
                <a:satMod val="130000"/>
              </a:schemeClr>
            </a:gs>
            <a:gs pos="100000">
              <a:schemeClr val="accent3">
                <a:shade val="50000"/>
                <a:hueOff val="214044"/>
                <a:satOff val="-3415"/>
                <a:lumOff val="328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tx1"/>
              </a:solidFill>
              <a:latin typeface="+mj-lt"/>
            </a:rPr>
            <a:t>Situation sociale de la personne</a:t>
          </a:r>
          <a:endParaRPr lang="fr-FR" sz="1000" kern="1200" dirty="0">
            <a:solidFill>
              <a:schemeClr val="tx1"/>
            </a:solidFill>
            <a:latin typeface="+mj-lt"/>
          </a:endParaRPr>
        </a:p>
      </dsp:txBody>
      <dsp:txXfrm>
        <a:off x="1691334" y="1900367"/>
        <a:ext cx="658711" cy="603818"/>
      </dsp:txXfrm>
    </dsp:sp>
    <dsp:sp modelId="{6420CD03-B654-B444-9B84-2E1379B4FB6C}">
      <dsp:nvSpPr>
        <dsp:cNvPr id="0" name=""/>
        <dsp:cNvSpPr/>
      </dsp:nvSpPr>
      <dsp:spPr>
        <a:xfrm>
          <a:off x="833803" y="230663"/>
          <a:ext cx="2305490" cy="2305490"/>
        </a:xfrm>
        <a:prstGeom prst="pie">
          <a:avLst>
            <a:gd name="adj1" fmla="val 7560000"/>
            <a:gd name="adj2" fmla="val 11880000"/>
          </a:avLst>
        </a:prstGeom>
        <a:gradFill rotWithShape="0">
          <a:gsLst>
            <a:gs pos="0">
              <a:schemeClr val="accent3">
                <a:shade val="50000"/>
                <a:hueOff val="214044"/>
                <a:satOff val="-3415"/>
                <a:lumOff val="32886"/>
                <a:alphaOff val="0"/>
                <a:shade val="51000"/>
                <a:satMod val="130000"/>
              </a:schemeClr>
            </a:gs>
            <a:gs pos="80000">
              <a:schemeClr val="accent3">
                <a:shade val="50000"/>
                <a:hueOff val="214044"/>
                <a:satOff val="-3415"/>
                <a:lumOff val="32886"/>
                <a:alphaOff val="0"/>
                <a:shade val="93000"/>
                <a:satMod val="130000"/>
              </a:schemeClr>
            </a:gs>
            <a:gs pos="100000">
              <a:schemeClr val="accent3">
                <a:shade val="50000"/>
                <a:hueOff val="214044"/>
                <a:satOff val="-3415"/>
                <a:lumOff val="328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tx1"/>
              </a:solidFill>
              <a:latin typeface="+mj-lt"/>
            </a:rPr>
            <a:t>Situation médicale de la personne</a:t>
          </a:r>
          <a:endParaRPr lang="fr-FR" sz="1000" kern="1200" dirty="0">
            <a:solidFill>
              <a:schemeClr val="tx1"/>
            </a:solidFill>
            <a:latin typeface="+mj-lt"/>
          </a:endParaRPr>
        </a:p>
      </dsp:txBody>
      <dsp:txXfrm>
        <a:off x="968290" y="1284052"/>
        <a:ext cx="686157" cy="548926"/>
      </dsp:txXfrm>
    </dsp:sp>
    <dsp:sp modelId="{719AECAA-BB5E-4B49-8B35-D756FEFEFE9C}">
      <dsp:nvSpPr>
        <dsp:cNvPr id="0" name=""/>
        <dsp:cNvSpPr/>
      </dsp:nvSpPr>
      <dsp:spPr>
        <a:xfrm>
          <a:off x="751120" y="181679"/>
          <a:ext cx="2474367" cy="2305490"/>
        </a:xfrm>
        <a:prstGeom prst="pie">
          <a:avLst>
            <a:gd name="adj1" fmla="val 11880000"/>
            <a:gd name="adj2" fmla="val 16200000"/>
          </a:avLst>
        </a:prstGeom>
        <a:gradFill rotWithShape="0">
          <a:gsLst>
            <a:gs pos="0">
              <a:schemeClr val="accent3">
                <a:shade val="50000"/>
                <a:hueOff val="107022"/>
                <a:satOff val="-1708"/>
                <a:lumOff val="16443"/>
                <a:alphaOff val="0"/>
                <a:shade val="51000"/>
                <a:satMod val="130000"/>
              </a:schemeClr>
            </a:gs>
            <a:gs pos="80000">
              <a:schemeClr val="accent3">
                <a:shade val="50000"/>
                <a:hueOff val="107022"/>
                <a:satOff val="-1708"/>
                <a:lumOff val="16443"/>
                <a:alphaOff val="0"/>
                <a:shade val="93000"/>
                <a:satMod val="130000"/>
              </a:schemeClr>
            </a:gs>
            <a:gs pos="100000">
              <a:schemeClr val="accent3">
                <a:shade val="50000"/>
                <a:hueOff val="107022"/>
                <a:satOff val="-1708"/>
                <a:lumOff val="164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solidFill>
              <a:latin typeface="+mj-lt"/>
            </a:rPr>
            <a:t>Situation professionnelle de la personne</a:t>
          </a:r>
          <a:endParaRPr lang="fr-FR" sz="900" kern="1200" dirty="0">
            <a:solidFill>
              <a:schemeClr val="tx1"/>
            </a:solidFill>
            <a:latin typeface="+mj-lt"/>
          </a:endParaRPr>
        </a:p>
      </dsp:txBody>
      <dsp:txXfrm>
        <a:off x="1139360" y="569221"/>
        <a:ext cx="795332" cy="494033"/>
      </dsp:txXfrm>
    </dsp:sp>
    <dsp:sp modelId="{F49B289B-EFD4-AC41-8537-330C42CCC25E}">
      <dsp:nvSpPr>
        <dsp:cNvPr id="0" name=""/>
        <dsp:cNvSpPr/>
      </dsp:nvSpPr>
      <dsp:spPr>
        <a:xfrm>
          <a:off x="756959" y="38590"/>
          <a:ext cx="2590931" cy="2590931"/>
        </a:xfrm>
        <a:prstGeom prst="circularArrow">
          <a:avLst>
            <a:gd name="adj1" fmla="val 5085"/>
            <a:gd name="adj2" fmla="val 327528"/>
            <a:gd name="adj3" fmla="val 20192361"/>
            <a:gd name="adj4" fmla="val 16200324"/>
            <a:gd name="adj5" fmla="val 5932"/>
          </a:avLst>
        </a:prstGeom>
        <a:gradFill rotWithShape="0">
          <a:gsLst>
            <a:gs pos="0">
              <a:schemeClr val="accent3">
                <a:shade val="90000"/>
                <a:hueOff val="0"/>
                <a:satOff val="0"/>
                <a:lumOff val="0"/>
                <a:alphaOff val="0"/>
                <a:shade val="51000"/>
                <a:satMod val="130000"/>
              </a:schemeClr>
            </a:gs>
            <a:gs pos="80000">
              <a:schemeClr val="accent3">
                <a:shade val="90000"/>
                <a:hueOff val="0"/>
                <a:satOff val="0"/>
                <a:lumOff val="0"/>
                <a:alphaOff val="0"/>
                <a:shade val="93000"/>
                <a:satMod val="130000"/>
              </a:schemeClr>
            </a:gs>
            <a:gs pos="100000">
              <a:schemeClr val="accent3">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05D126D-FF0B-454E-84A9-79455F07615B}">
      <dsp:nvSpPr>
        <dsp:cNvPr id="0" name=""/>
        <dsp:cNvSpPr/>
      </dsp:nvSpPr>
      <dsp:spPr>
        <a:xfrm>
          <a:off x="777532" y="100418"/>
          <a:ext cx="2590931" cy="2590931"/>
        </a:xfrm>
        <a:prstGeom prst="circularArrow">
          <a:avLst>
            <a:gd name="adj1" fmla="val 5085"/>
            <a:gd name="adj2" fmla="val 327528"/>
            <a:gd name="adj3" fmla="val 2912753"/>
            <a:gd name="adj4" fmla="val 20519953"/>
            <a:gd name="adj5" fmla="val 5932"/>
          </a:avLst>
        </a:prstGeom>
        <a:gradFill rotWithShape="0">
          <a:gsLst>
            <a:gs pos="0">
              <a:schemeClr val="accent3">
                <a:shade val="90000"/>
                <a:hueOff val="112136"/>
                <a:satOff val="-2403"/>
                <a:lumOff val="12325"/>
                <a:alphaOff val="0"/>
                <a:shade val="51000"/>
                <a:satMod val="130000"/>
              </a:schemeClr>
            </a:gs>
            <a:gs pos="80000">
              <a:schemeClr val="accent3">
                <a:shade val="90000"/>
                <a:hueOff val="112136"/>
                <a:satOff val="-2403"/>
                <a:lumOff val="12325"/>
                <a:alphaOff val="0"/>
                <a:shade val="93000"/>
                <a:satMod val="130000"/>
              </a:schemeClr>
            </a:gs>
            <a:gs pos="100000">
              <a:schemeClr val="accent3">
                <a:shade val="90000"/>
                <a:hueOff val="112136"/>
                <a:satOff val="-2403"/>
                <a:lumOff val="123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031680B-5169-804E-B9E7-90046FDD1992}">
      <dsp:nvSpPr>
        <dsp:cNvPr id="0" name=""/>
        <dsp:cNvSpPr/>
      </dsp:nvSpPr>
      <dsp:spPr>
        <a:xfrm>
          <a:off x="725224" y="138409"/>
          <a:ext cx="2590931" cy="2590931"/>
        </a:xfrm>
        <a:prstGeom prst="circularArrow">
          <a:avLst>
            <a:gd name="adj1" fmla="val 5085"/>
            <a:gd name="adj2" fmla="val 327528"/>
            <a:gd name="adj3" fmla="val 7232777"/>
            <a:gd name="adj4" fmla="val 3239695"/>
            <a:gd name="adj5" fmla="val 5932"/>
          </a:avLst>
        </a:prstGeom>
        <a:gradFill rotWithShape="0">
          <a:gsLst>
            <a:gs pos="0">
              <a:schemeClr val="accent3">
                <a:shade val="90000"/>
                <a:hueOff val="224272"/>
                <a:satOff val="-4806"/>
                <a:lumOff val="24650"/>
                <a:alphaOff val="0"/>
                <a:shade val="51000"/>
                <a:satMod val="130000"/>
              </a:schemeClr>
            </a:gs>
            <a:gs pos="80000">
              <a:schemeClr val="accent3">
                <a:shade val="90000"/>
                <a:hueOff val="224272"/>
                <a:satOff val="-4806"/>
                <a:lumOff val="24650"/>
                <a:alphaOff val="0"/>
                <a:shade val="93000"/>
                <a:satMod val="130000"/>
              </a:schemeClr>
            </a:gs>
            <a:gs pos="100000">
              <a:schemeClr val="accent3">
                <a:shade val="90000"/>
                <a:hueOff val="224272"/>
                <a:satOff val="-4806"/>
                <a:lumOff val="24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6AD87A-C595-D449-8C7A-26D26D0B2076}">
      <dsp:nvSpPr>
        <dsp:cNvPr id="0" name=""/>
        <dsp:cNvSpPr/>
      </dsp:nvSpPr>
      <dsp:spPr>
        <a:xfrm>
          <a:off x="671594" y="108986"/>
          <a:ext cx="2590931" cy="2590931"/>
        </a:xfrm>
        <a:prstGeom prst="circularArrow">
          <a:avLst>
            <a:gd name="adj1" fmla="val 5085"/>
            <a:gd name="adj2" fmla="val 327528"/>
            <a:gd name="adj3" fmla="val 11552519"/>
            <a:gd name="adj4" fmla="val 7559718"/>
            <a:gd name="adj5" fmla="val 5932"/>
          </a:avLst>
        </a:prstGeom>
        <a:gradFill rotWithShape="0">
          <a:gsLst>
            <a:gs pos="0">
              <a:schemeClr val="accent3">
                <a:shade val="90000"/>
                <a:hueOff val="224272"/>
                <a:satOff val="-4806"/>
                <a:lumOff val="24650"/>
                <a:alphaOff val="0"/>
                <a:shade val="51000"/>
                <a:satMod val="130000"/>
              </a:schemeClr>
            </a:gs>
            <a:gs pos="80000">
              <a:schemeClr val="accent3">
                <a:shade val="90000"/>
                <a:hueOff val="224272"/>
                <a:satOff val="-4806"/>
                <a:lumOff val="24650"/>
                <a:alphaOff val="0"/>
                <a:shade val="93000"/>
                <a:satMod val="130000"/>
              </a:schemeClr>
            </a:gs>
            <a:gs pos="100000">
              <a:schemeClr val="accent3">
                <a:shade val="90000"/>
                <a:hueOff val="224272"/>
                <a:satOff val="-4806"/>
                <a:lumOff val="24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58AC76-7568-7847-A4A9-782F8913A445}">
      <dsp:nvSpPr>
        <dsp:cNvPr id="0" name=""/>
        <dsp:cNvSpPr/>
      </dsp:nvSpPr>
      <dsp:spPr>
        <a:xfrm>
          <a:off x="691628" y="38958"/>
          <a:ext cx="2590931" cy="2590931"/>
        </a:xfrm>
        <a:prstGeom prst="circularArrow">
          <a:avLst>
            <a:gd name="adj1" fmla="val 5085"/>
            <a:gd name="adj2" fmla="val 327528"/>
            <a:gd name="adj3" fmla="val 15872148"/>
            <a:gd name="adj4" fmla="val 11880111"/>
            <a:gd name="adj5" fmla="val 5932"/>
          </a:avLst>
        </a:prstGeom>
        <a:gradFill rotWithShape="0">
          <a:gsLst>
            <a:gs pos="0">
              <a:schemeClr val="accent3">
                <a:shade val="90000"/>
                <a:hueOff val="112136"/>
                <a:satOff val="-2403"/>
                <a:lumOff val="12325"/>
                <a:alphaOff val="0"/>
                <a:shade val="51000"/>
                <a:satMod val="130000"/>
              </a:schemeClr>
            </a:gs>
            <a:gs pos="80000">
              <a:schemeClr val="accent3">
                <a:shade val="90000"/>
                <a:hueOff val="112136"/>
                <a:satOff val="-2403"/>
                <a:lumOff val="12325"/>
                <a:alphaOff val="0"/>
                <a:shade val="93000"/>
                <a:satMod val="130000"/>
              </a:schemeClr>
            </a:gs>
            <a:gs pos="100000">
              <a:schemeClr val="accent3">
                <a:shade val="90000"/>
                <a:hueOff val="112136"/>
                <a:satOff val="-2403"/>
                <a:lumOff val="123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31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3155"/>
          </a:xfrm>
          <a:prstGeom prst="rect">
            <a:avLst/>
          </a:prstGeom>
        </p:spPr>
        <p:txBody>
          <a:bodyPr vert="horz" lIns="91440" tIns="45720" rIns="91440" bIns="45720" rtlCol="0"/>
          <a:lstStyle>
            <a:lvl1pPr algn="r">
              <a:defRPr sz="1200"/>
            </a:lvl1pPr>
          </a:lstStyle>
          <a:p>
            <a:fld id="{DA326BB2-8F72-484C-879E-5A6B83BDB6E3}" type="datetimeFigureOut">
              <a:rPr lang="fr-FR" smtClean="0"/>
              <a:t>14/12/2016</a:t>
            </a:fld>
            <a:endParaRPr lang="fr-FR"/>
          </a:p>
        </p:txBody>
      </p:sp>
      <p:sp>
        <p:nvSpPr>
          <p:cNvPr id="4" name="Espace réservé du pied de page 3"/>
          <p:cNvSpPr>
            <a:spLocks noGrp="1"/>
          </p:cNvSpPr>
          <p:nvPr>
            <p:ph type="ftr" sz="quarter" idx="2"/>
          </p:nvPr>
        </p:nvSpPr>
        <p:spPr>
          <a:xfrm>
            <a:off x="1" y="9371542"/>
            <a:ext cx="2945659" cy="4931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371542"/>
            <a:ext cx="2945659" cy="493155"/>
          </a:xfrm>
          <a:prstGeom prst="rect">
            <a:avLst/>
          </a:prstGeom>
        </p:spPr>
        <p:txBody>
          <a:bodyPr vert="horz" lIns="91440" tIns="45720" rIns="91440" bIns="45720" rtlCol="0" anchor="b"/>
          <a:lstStyle>
            <a:lvl1pPr algn="r">
              <a:defRPr sz="1200"/>
            </a:lvl1pPr>
          </a:lstStyle>
          <a:p>
            <a:fld id="{F32EADEF-F234-4374-A69A-82606FF5409B}" type="slidenum">
              <a:rPr lang="fr-FR" smtClean="0"/>
              <a:t>‹N°›</a:t>
            </a:fld>
            <a:endParaRPr lang="fr-FR"/>
          </a:p>
        </p:txBody>
      </p:sp>
    </p:spTree>
    <p:extLst>
      <p:ext uri="{BB962C8B-B14F-4D97-AF65-F5344CB8AC3E}">
        <p14:creationId xmlns:p14="http://schemas.microsoft.com/office/powerpoint/2010/main" val="3222862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5029"/>
          </a:xfrm>
          <a:prstGeom prst="rect">
            <a:avLst/>
          </a:prstGeom>
        </p:spPr>
        <p:txBody>
          <a:bodyPr vert="horz" lIns="91440" tIns="45720" rIns="91440" bIns="45720" rtlCol="0"/>
          <a:lstStyle>
            <a:lvl1pPr algn="r">
              <a:defRPr sz="1200"/>
            </a:lvl1pPr>
          </a:lstStyle>
          <a:p>
            <a:fld id="{4B356C00-9CD3-4183-8A0B-19D0307DD66A}" type="datetimeFigureOut">
              <a:rPr lang="fr-FR" smtClean="0"/>
              <a:t>14/12/2016</a:t>
            </a:fld>
            <a:endParaRPr lang="fr-FR"/>
          </a:p>
        </p:txBody>
      </p:sp>
      <p:sp>
        <p:nvSpPr>
          <p:cNvPr id="4" name="Espace réservé de l'image des diapositives 3"/>
          <p:cNvSpPr>
            <a:spLocks noGrp="1" noRot="1" noChangeAspect="1"/>
          </p:cNvSpPr>
          <p:nvPr>
            <p:ph type="sldImg" idx="2"/>
          </p:nvPr>
        </p:nvSpPr>
        <p:spPr>
          <a:xfrm>
            <a:off x="1179513" y="1233488"/>
            <a:ext cx="4438650"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48164"/>
            <a:ext cx="5438140" cy="388486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371286"/>
            <a:ext cx="2945659" cy="49502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371286"/>
            <a:ext cx="2945659" cy="495027"/>
          </a:xfrm>
          <a:prstGeom prst="rect">
            <a:avLst/>
          </a:prstGeom>
        </p:spPr>
        <p:txBody>
          <a:bodyPr vert="horz" lIns="91440" tIns="45720" rIns="91440" bIns="45720" rtlCol="0" anchor="b"/>
          <a:lstStyle>
            <a:lvl1pPr algn="r">
              <a:defRPr sz="1200"/>
            </a:lvl1pPr>
          </a:lstStyle>
          <a:p>
            <a:fld id="{E1EDF198-64D1-42AD-963A-0113F9C5B156}" type="slidenum">
              <a:rPr lang="fr-FR" smtClean="0"/>
              <a:t>‹N°›</a:t>
            </a:fld>
            <a:endParaRPr lang="fr-FR"/>
          </a:p>
        </p:txBody>
      </p:sp>
    </p:spTree>
    <p:extLst>
      <p:ext uri="{BB962C8B-B14F-4D97-AF65-F5344CB8AC3E}">
        <p14:creationId xmlns:p14="http://schemas.microsoft.com/office/powerpoint/2010/main" val="251515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8688">
              <a:defRPr>
                <a:solidFill>
                  <a:schemeClr val="tx1"/>
                </a:solidFill>
                <a:latin typeface="Verdana" panose="020B0604030504040204" pitchFamily="34" charset="0"/>
              </a:defRPr>
            </a:lvl1pPr>
            <a:lvl2pPr marL="742950" indent="-285750" defTabSz="928688">
              <a:defRPr>
                <a:solidFill>
                  <a:schemeClr val="tx1"/>
                </a:solidFill>
                <a:latin typeface="Verdana" panose="020B0604030504040204" pitchFamily="34" charset="0"/>
              </a:defRPr>
            </a:lvl2pPr>
            <a:lvl3pPr marL="1143000" indent="-228600" defTabSz="928688">
              <a:defRPr>
                <a:solidFill>
                  <a:schemeClr val="tx1"/>
                </a:solidFill>
                <a:latin typeface="Verdana" panose="020B0604030504040204" pitchFamily="34" charset="0"/>
              </a:defRPr>
            </a:lvl3pPr>
            <a:lvl4pPr marL="1600200" indent="-228600" defTabSz="928688">
              <a:defRPr>
                <a:solidFill>
                  <a:schemeClr val="tx1"/>
                </a:solidFill>
                <a:latin typeface="Verdana" panose="020B0604030504040204" pitchFamily="34" charset="0"/>
              </a:defRPr>
            </a:lvl4pPr>
            <a:lvl5pPr marL="2057400" indent="-228600" defTabSz="928688">
              <a:defRPr>
                <a:solidFill>
                  <a:schemeClr val="tx1"/>
                </a:solidFill>
                <a:latin typeface="Verdana" panose="020B0604030504040204" pitchFamily="34" charset="0"/>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defRPr>
            </a:lvl9pPr>
          </a:lstStyle>
          <a:p>
            <a:fld id="{9039854F-D416-46A6-AA21-883C33B351B0}" type="slidenum">
              <a:rPr lang="fr-FR" altLang="fr-FR">
                <a:latin typeface="Arial" panose="020B0604020202020204" pitchFamily="34" charset="0"/>
              </a:rPr>
              <a:pPr/>
              <a:t>7</a:t>
            </a:fld>
            <a:endParaRPr lang="fr-FR" altLang="fr-FR">
              <a:latin typeface="Arial" panose="020B0604020202020204" pitchFamily="34" charset="0"/>
            </a:endParaRPr>
          </a:p>
        </p:txBody>
      </p:sp>
      <p:sp>
        <p:nvSpPr>
          <p:cNvPr id="4099" name="Rectangle 2"/>
          <p:cNvSpPr>
            <a:spLocks noGrp="1" noRot="1" noChangeAspect="1" noChangeArrowheads="1" noTextEdit="1"/>
          </p:cNvSpPr>
          <p:nvPr>
            <p:ph type="sldImg"/>
          </p:nvPr>
        </p:nvSpPr>
        <p:spPr>
          <a:xfrm>
            <a:off x="690563" y="803275"/>
            <a:ext cx="5356225" cy="4017963"/>
          </a:xfrm>
          <a:ln/>
        </p:spPr>
      </p:sp>
      <p:sp>
        <p:nvSpPr>
          <p:cNvPr id="4100" name="Rectangle 3"/>
          <p:cNvSpPr>
            <a:spLocks noGrp="1" noChangeArrowheads="1"/>
          </p:cNvSpPr>
          <p:nvPr>
            <p:ph type="body" idx="1"/>
          </p:nvPr>
        </p:nvSpPr>
        <p:spPr>
          <a:xfrm>
            <a:off x="673474" y="5089032"/>
            <a:ext cx="5387787" cy="4823531"/>
          </a:xfrm>
          <a:noFill/>
        </p:spPr>
        <p:txBody>
          <a:bodyPr/>
          <a:lstStyle/>
          <a:p>
            <a:pPr eaLnBrk="1" hangingPunct="1"/>
            <a:r>
              <a:rPr lang="fr-FR" altLang="fr-FR" smtClean="0"/>
              <a:t>Boby</a:t>
            </a:r>
          </a:p>
        </p:txBody>
      </p:sp>
    </p:spTree>
    <p:extLst>
      <p:ext uri="{BB962C8B-B14F-4D97-AF65-F5344CB8AC3E}">
        <p14:creationId xmlns:p14="http://schemas.microsoft.com/office/powerpoint/2010/main" val="346362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5E4ED77-F83D-4587-814A-2EF2E3A0FF11}" type="slidenum">
              <a:rPr lang="fr-FR" altLang="fr-FR" smtClean="0">
                <a:solidFill>
                  <a:prstClr val="black"/>
                </a:solidFill>
                <a:latin typeface="Times New Roman" pitchFamily="18" charset="0"/>
              </a:rPr>
              <a:pPr/>
              <a:t>17</a:t>
            </a:fld>
            <a:endParaRPr lang="fr-FR" altLang="fr-FR" smtClean="0">
              <a:solidFill>
                <a:prstClr val="black"/>
              </a:solidFill>
              <a:latin typeface="Times New Roman" pitchFamily="18" charset="0"/>
            </a:endParaRPr>
          </a:p>
        </p:txBody>
      </p:sp>
      <p:sp>
        <p:nvSpPr>
          <p:cNvPr id="26627" name="Rectangle 1026"/>
          <p:cNvSpPr>
            <a:spLocks noGrp="1" noRot="1" noChangeAspect="1" noChangeArrowheads="1" noTextEdit="1"/>
          </p:cNvSpPr>
          <p:nvPr>
            <p:ph type="sldImg"/>
          </p:nvPr>
        </p:nvSpPr>
        <p:spPr>
          <a:ln/>
        </p:spPr>
      </p:sp>
      <p:sp>
        <p:nvSpPr>
          <p:cNvPr id="26628" name="Rectangle 1027"/>
          <p:cNvSpPr>
            <a:spLocks noGrp="1" noChangeArrowheads="1"/>
          </p:cNvSpPr>
          <p:nvPr>
            <p:ph type="body" idx="1"/>
          </p:nvPr>
        </p:nvSpPr>
        <p:spPr>
          <a:noFill/>
        </p:spPr>
        <p:txBody>
          <a:bodyPr/>
          <a:lstStyle/>
          <a:p>
            <a:pPr algn="ctr" eaLnBrk="1" hangingPunct="1"/>
            <a:endParaRPr kumimoji="0" lang="fr-FR" altLang="fr-FR" sz="1400" b="1" smtClean="0">
              <a:solidFill>
                <a:srgbClr val="008080"/>
              </a:solidFill>
            </a:endParaRPr>
          </a:p>
          <a:p>
            <a:pPr algn="ctr" eaLnBrk="1" hangingPunct="1"/>
            <a:r>
              <a:rPr kumimoji="0" lang="fr-FR" altLang="fr-FR" sz="1400" b="1" smtClean="0">
                <a:solidFill>
                  <a:srgbClr val="008080"/>
                </a:solidFill>
              </a:rPr>
              <a:t>GUIDE DE L’INTERVENANT</a:t>
            </a:r>
          </a:p>
          <a:p>
            <a:pPr algn="ctr" eaLnBrk="1" hangingPunct="1"/>
            <a:r>
              <a:rPr kumimoji="0" lang="fr-FR" altLang="fr-FR" sz="1400" b="1" smtClean="0">
                <a:solidFill>
                  <a:srgbClr val="008080"/>
                </a:solidFill>
              </a:rPr>
              <a:t>Aide mémoire</a:t>
            </a:r>
          </a:p>
          <a:p>
            <a:pPr algn="ctr" eaLnBrk="1" hangingPunct="1"/>
            <a:r>
              <a:rPr kumimoji="0" lang="fr-FR" altLang="fr-FR" b="1" smtClean="0">
                <a:solidFill>
                  <a:srgbClr val="008080"/>
                </a:solidFill>
              </a:rPr>
              <a:t>Commentaires complémentaires et points à souligner</a:t>
            </a:r>
          </a:p>
          <a:p>
            <a:pPr algn="ctr" eaLnBrk="1" hangingPunct="1"/>
            <a:r>
              <a:rPr kumimoji="0" lang="fr-FR" altLang="fr-FR" sz="800" b="1" smtClean="0">
                <a:solidFill>
                  <a:srgbClr val="008080"/>
                </a:solidFill>
              </a:rPr>
              <a:t>			</a:t>
            </a:r>
            <a:r>
              <a:rPr kumimoji="0" lang="fr-FR" altLang="fr-FR" sz="800" smtClean="0">
                <a:solidFill>
                  <a:srgbClr val="008080"/>
                </a:solidFill>
              </a:rPr>
              <a:t>(à ne pas lire texto lors de l’intervention)</a:t>
            </a:r>
          </a:p>
          <a:p>
            <a:pPr algn="ctr" eaLnBrk="1" hangingPunct="1"/>
            <a:endParaRPr kumimoji="0" lang="fr-FR" altLang="fr-FR" sz="800" smtClean="0">
              <a:solidFill>
                <a:srgbClr val="008080"/>
              </a:solidFill>
            </a:endParaRPr>
          </a:p>
          <a:p>
            <a:pPr algn="ctr" eaLnBrk="1" hangingPunct="1"/>
            <a:endParaRPr kumimoji="0" lang="fr-FR" altLang="fr-FR" sz="800" b="1" smtClean="0">
              <a:solidFill>
                <a:srgbClr val="008080"/>
              </a:solidFill>
            </a:endParaRPr>
          </a:p>
          <a:p>
            <a:pPr algn="ctr" eaLnBrk="1" hangingPunct="1"/>
            <a:endParaRPr kumimoji="0" lang="fr-FR" altLang="fr-FR" sz="800" b="1" smtClean="0">
              <a:solidFill>
                <a:srgbClr val="008080"/>
              </a:solidFill>
            </a:endParaRPr>
          </a:p>
          <a:p>
            <a:pPr algn="ctr" eaLnBrk="1" hangingPunct="1"/>
            <a:endParaRPr kumimoji="0" lang="fr-FR" altLang="fr-FR" sz="800" b="1" smtClean="0">
              <a:solidFill>
                <a:srgbClr val="008080"/>
              </a:solidFill>
            </a:endParaRPr>
          </a:p>
          <a:p>
            <a:pPr eaLnBrk="1" hangingPunct="1"/>
            <a:r>
              <a:rPr kumimoji="0" lang="fr-FR" altLang="fr-FR" sz="800" i="1" smtClean="0">
                <a:solidFill>
                  <a:srgbClr val="008080"/>
                </a:solidFill>
              </a:rPr>
              <a:t>Conseils et informations techniques :</a:t>
            </a:r>
          </a:p>
          <a:p>
            <a:pPr eaLnBrk="1" hangingPunct="1"/>
            <a:r>
              <a:rPr kumimoji="0" lang="fr-FR" altLang="fr-FR" sz="800" i="1" smtClean="0">
                <a:solidFill>
                  <a:srgbClr val="008080"/>
                </a:solidFill>
              </a:rPr>
              <a:t>A chaque nouvelle diapositive le première point apparaît automatiquement. Les points suivants de la diapositive apparaissent au clic (de la souris, ou de la flèche « vers le bas » du clavier de l’ordinateur).</a:t>
            </a:r>
          </a:p>
          <a:p>
            <a:pPr eaLnBrk="1" hangingPunct="1"/>
            <a:r>
              <a:rPr kumimoji="0" lang="fr-FR" altLang="fr-FR" sz="800" i="1" smtClean="0">
                <a:solidFill>
                  <a:srgbClr val="008080"/>
                </a:solidFill>
              </a:rPr>
              <a:t>Le temps de l’entrée et l’installation des personnes dans la salle, la seconde diapositive peut être déjà à l’écran. Elle constitue l’ordre du jour de la réunion.</a:t>
            </a:r>
          </a:p>
          <a:p>
            <a:pPr algn="ctr" eaLnBrk="1" hangingPunct="1"/>
            <a:endParaRPr lang="fr-FR" altLang="fr-FR" sz="800" i="1" smtClean="0"/>
          </a:p>
        </p:txBody>
      </p:sp>
    </p:spTree>
    <p:extLst>
      <p:ext uri="{BB962C8B-B14F-4D97-AF65-F5344CB8AC3E}">
        <p14:creationId xmlns:p14="http://schemas.microsoft.com/office/powerpoint/2010/main" val="326173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pic>
        <p:nvPicPr>
          <p:cNvPr id="3" name="Picture 13" descr="Photo-COUV-v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Logo-agefiph"/>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5913" y="549277"/>
            <a:ext cx="25971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20689" y="4076702"/>
            <a:ext cx="5087937" cy="1584325"/>
          </a:xfrm>
        </p:spPr>
        <p:txBody>
          <a:bodyPr anchor="t"/>
          <a:lstStyle>
            <a:lvl1pPr>
              <a:lnSpc>
                <a:spcPct val="80000"/>
              </a:lnSpc>
              <a:defRPr sz="4200">
                <a:latin typeface="DK Early Morning Coffee" charset="0"/>
              </a:defRPr>
            </a:lvl1pPr>
          </a:lstStyle>
          <a:p>
            <a:pPr lvl="0"/>
            <a:r>
              <a:rPr lang="fr-FR" noProof="0" smtClean="0"/>
              <a:t>Cliquez pour modifier le style du titre</a:t>
            </a:r>
          </a:p>
        </p:txBody>
      </p:sp>
    </p:spTree>
    <p:extLst>
      <p:ext uri="{BB962C8B-B14F-4D97-AF65-F5344CB8AC3E}">
        <p14:creationId xmlns:p14="http://schemas.microsoft.com/office/powerpoint/2010/main" val="42462867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coquelicot.jpg" descr="/jobs Caro/CapEmploi/05- recherches/02/02.papeterie/9.Powerpoint/imports/coquelico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814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E.logo2.Quadri" descr="/jobs Caro/CapEmploi/05- recherches/02/02.papeterie/9.Powerpoint/imports/CE.logo2.Quadr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88913"/>
            <a:ext cx="30241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Grp="1" noChangeArrowheads="1"/>
          </p:cNvSpPr>
          <p:nvPr>
            <p:ph type="ctrTitle"/>
          </p:nvPr>
        </p:nvSpPr>
        <p:spPr>
          <a:xfrm>
            <a:off x="1258888" y="1628775"/>
            <a:ext cx="6765925" cy="1470025"/>
          </a:xfrm>
        </p:spPr>
        <p:txBody>
          <a:bodyPr/>
          <a:lstStyle>
            <a:lvl1pPr algn="ctr">
              <a:defRPr sz="2400" b="0">
                <a:latin typeface="Georgia" pitchFamily="18" charset="0"/>
              </a:defRPr>
            </a:lvl1pPr>
          </a:lstStyle>
          <a:p>
            <a:pPr lvl="0"/>
            <a:r>
              <a:rPr lang="fr-FR" noProof="0" smtClean="0"/>
              <a:t>Cliquez pour modifier le style du titre</a:t>
            </a:r>
          </a:p>
        </p:txBody>
      </p:sp>
      <p:sp>
        <p:nvSpPr>
          <p:cNvPr id="150532" name="Rectangle 4"/>
          <p:cNvSpPr>
            <a:spLocks noGrp="1" noChangeArrowheads="1"/>
          </p:cNvSpPr>
          <p:nvPr>
            <p:ph type="subTitle" idx="1"/>
          </p:nvPr>
        </p:nvSpPr>
        <p:spPr>
          <a:xfrm>
            <a:off x="1835150" y="3213100"/>
            <a:ext cx="5537200" cy="360363"/>
          </a:xfrm>
        </p:spPr>
        <p:txBody>
          <a:bodyPr/>
          <a:lstStyle>
            <a:lvl1pPr marL="0" indent="0" algn="ctr">
              <a:buFontTx/>
              <a:buNone/>
              <a:defRPr sz="900"/>
            </a:lvl1pPr>
          </a:lstStyle>
          <a:p>
            <a:pPr lvl="0"/>
            <a:r>
              <a:rPr lang="fr-FR" noProof="0" smtClean="0"/>
              <a:t>Cliquez pour modifier le style des sous-titres du masque</a:t>
            </a:r>
          </a:p>
        </p:txBody>
      </p:sp>
      <p:sp>
        <p:nvSpPr>
          <p:cNvPr id="6" name="Rectangle 7"/>
          <p:cNvSpPr>
            <a:spLocks noGrp="1" noChangeArrowheads="1"/>
          </p:cNvSpPr>
          <p:nvPr>
            <p:ph type="sldNum" sz="quarter" idx="10"/>
          </p:nvPr>
        </p:nvSpPr>
        <p:spPr/>
        <p:txBody>
          <a:bodyPr/>
          <a:lstStyle>
            <a:lvl1pPr>
              <a:defRPr/>
            </a:lvl1pPr>
          </a:lstStyle>
          <a:p>
            <a:pPr>
              <a:defRPr/>
            </a:pPr>
            <a:fld id="{46AE1D4B-34D9-4E4B-BE15-5DC9A3007BE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0014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D5712DE3-F0E2-48B1-BE2E-E9E6B484374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38965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7"/>
          <p:cNvSpPr>
            <a:spLocks noGrp="1" noChangeArrowheads="1"/>
          </p:cNvSpPr>
          <p:nvPr>
            <p:ph type="sldNum" sz="quarter" idx="10"/>
          </p:nvPr>
        </p:nvSpPr>
        <p:spPr>
          <a:ln/>
        </p:spPr>
        <p:txBody>
          <a:bodyPr/>
          <a:lstStyle>
            <a:lvl1pPr>
              <a:defRPr/>
            </a:lvl1pPr>
          </a:lstStyle>
          <a:p>
            <a:pPr>
              <a:defRPr/>
            </a:pPr>
            <a:fld id="{C46FC8DC-C71A-4D34-9A61-A439D04C096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9927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sz="quarter" idx="10"/>
          </p:nvPr>
        </p:nvSpPr>
        <p:spPr>
          <a:ln/>
        </p:spPr>
        <p:txBody>
          <a:bodyPr/>
          <a:lstStyle>
            <a:lvl1pPr>
              <a:defRPr/>
            </a:lvl1pPr>
          </a:lstStyle>
          <a:p>
            <a:pPr>
              <a:defRPr/>
            </a:pPr>
            <a:fld id="{A9D37211-D608-4AC7-934C-99CA5D8167F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13378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sz="quarter" idx="10"/>
          </p:nvPr>
        </p:nvSpPr>
        <p:spPr>
          <a:ln/>
        </p:spPr>
        <p:txBody>
          <a:bodyPr/>
          <a:lstStyle>
            <a:lvl1pPr>
              <a:defRPr/>
            </a:lvl1pPr>
          </a:lstStyle>
          <a:p>
            <a:pPr>
              <a:defRPr/>
            </a:pPr>
            <a:fld id="{FC42148C-E5D6-4BBB-82AB-DA16E983187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93417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7"/>
          <p:cNvSpPr>
            <a:spLocks noGrp="1" noChangeArrowheads="1"/>
          </p:cNvSpPr>
          <p:nvPr>
            <p:ph type="sldNum" sz="quarter" idx="10"/>
          </p:nvPr>
        </p:nvSpPr>
        <p:spPr>
          <a:ln/>
        </p:spPr>
        <p:txBody>
          <a:bodyPr/>
          <a:lstStyle>
            <a:lvl1pPr>
              <a:defRPr/>
            </a:lvl1pPr>
          </a:lstStyle>
          <a:p>
            <a:pPr>
              <a:defRPr/>
            </a:pPr>
            <a:fld id="{ADF217E3-30B4-43C9-96E6-DCAC80BC6D5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00769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546F873F-B113-4D0A-A8FA-5132898DC8A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50540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7"/>
          <p:cNvSpPr>
            <a:spLocks noGrp="1" noChangeArrowheads="1"/>
          </p:cNvSpPr>
          <p:nvPr>
            <p:ph type="sldNum" sz="quarter" idx="10"/>
          </p:nvPr>
        </p:nvSpPr>
        <p:spPr>
          <a:ln/>
        </p:spPr>
        <p:txBody>
          <a:bodyPr/>
          <a:lstStyle>
            <a:lvl1pPr>
              <a:defRPr/>
            </a:lvl1pPr>
          </a:lstStyle>
          <a:p>
            <a:pPr>
              <a:defRPr/>
            </a:pPr>
            <a:fld id="{D8AA1510-E00D-42B6-9A56-06993435FF7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02125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7"/>
          <p:cNvSpPr>
            <a:spLocks noGrp="1" noChangeArrowheads="1"/>
          </p:cNvSpPr>
          <p:nvPr>
            <p:ph type="sldNum" sz="quarter" idx="10"/>
          </p:nvPr>
        </p:nvSpPr>
        <p:spPr>
          <a:ln/>
        </p:spPr>
        <p:txBody>
          <a:bodyPr/>
          <a:lstStyle>
            <a:lvl1pPr>
              <a:defRPr/>
            </a:lvl1pPr>
          </a:lstStyle>
          <a:p>
            <a:pPr>
              <a:defRPr/>
            </a:pPr>
            <a:fld id="{308F35C2-B8C6-4625-A7EB-AE725046F03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00498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052BBEFB-FE14-4D7A-B06F-218159B4A3D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03756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692150"/>
            <a:ext cx="2171700" cy="543401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692150"/>
            <a:ext cx="6362700" cy="54340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sz="quarter" idx="10"/>
          </p:nvPr>
        </p:nvSpPr>
        <p:spPr>
          <a:ln/>
        </p:spPr>
        <p:txBody>
          <a:bodyPr/>
          <a:lstStyle>
            <a:lvl1pPr>
              <a:defRPr/>
            </a:lvl1pPr>
          </a:lstStyle>
          <a:p>
            <a:pPr>
              <a:defRPr/>
            </a:pPr>
            <a:fld id="{79F622E6-23CD-4109-8CE4-44106CE99987}"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77092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411413" y="692150"/>
            <a:ext cx="6732587" cy="34607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sz="quarter" idx="10"/>
          </p:nvPr>
        </p:nvSpPr>
        <p:spPr>
          <a:ln/>
        </p:spPr>
        <p:txBody>
          <a:bodyPr/>
          <a:lstStyle>
            <a:lvl1pPr>
              <a:defRPr/>
            </a:lvl1pPr>
          </a:lstStyle>
          <a:p>
            <a:pPr>
              <a:defRPr/>
            </a:pPr>
            <a:fld id="{047F9D5E-F83A-4A43-AF82-66875D3A27C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09042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2411413" y="692150"/>
            <a:ext cx="6732587" cy="346075"/>
          </a:xfrm>
        </p:spPr>
        <p:txBody>
          <a:bodyPr/>
          <a:lstStyle/>
          <a:p>
            <a:r>
              <a:rPr lang="fr-FR" smtClean="0"/>
              <a:t>Modifiez le style du titre</a:t>
            </a:r>
            <a:endParaRPr lang="fr-FR"/>
          </a:p>
        </p:txBody>
      </p:sp>
      <p:sp>
        <p:nvSpPr>
          <p:cNvPr id="3" name="Espace réservé du graphique SmartArt 2"/>
          <p:cNvSpPr>
            <a:spLocks noGrp="1"/>
          </p:cNvSpPr>
          <p:nvPr>
            <p:ph type="dgm" idx="1"/>
          </p:nvPr>
        </p:nvSpPr>
        <p:spPr>
          <a:xfrm>
            <a:off x="457200" y="1600200"/>
            <a:ext cx="8229600" cy="4525963"/>
          </a:xfrm>
        </p:spPr>
        <p:txBody>
          <a:bodyPr/>
          <a:lstStyle/>
          <a:p>
            <a:pPr lvl="0"/>
            <a:endParaRPr lang="fr-FR"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44016EAD-8DEB-43CE-B36E-C986DE98065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7609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CDBBAA-40D0-486C-82CE-E5E289BC7D65}" type="datetimeFigureOut">
              <a:rPr lang="fr-FR" smtClean="0"/>
              <a:pPr/>
              <a:t>14/12/2016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8468AA-271E-458E-B041-16D4725808C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DBBAA-40D0-486C-82CE-E5E289BC7D65}" type="datetimeFigureOut">
              <a:rPr lang="fr-FR" smtClean="0"/>
              <a:pPr/>
              <a:t>14/12/2016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468AA-271E-458E-B041-16D4725808C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438400" y="620713"/>
            <a:ext cx="6705600" cy="387350"/>
          </a:xfrm>
          <a:prstGeom prst="rect">
            <a:avLst/>
          </a:prstGeom>
          <a:solidFill>
            <a:srgbClr val="B00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fr-FR">
              <a:solidFill>
                <a:srgbClr val="FFFFFF"/>
              </a:solidFill>
              <a:ea typeface="ＭＳ Ｐゴシック" pitchFamily="-65" charset="-128"/>
            </a:endParaRPr>
          </a:p>
        </p:txBody>
      </p:sp>
      <p:sp>
        <p:nvSpPr>
          <p:cNvPr id="2051" name="Rectangle 3"/>
          <p:cNvSpPr>
            <a:spLocks noGrp="1" noChangeArrowheads="1"/>
          </p:cNvSpPr>
          <p:nvPr>
            <p:ph type="title"/>
          </p:nvPr>
        </p:nvSpPr>
        <p:spPr bwMode="auto">
          <a:xfrm>
            <a:off x="2411413" y="692150"/>
            <a:ext cx="673258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4951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fontAlgn="base">
              <a:spcBef>
                <a:spcPct val="0"/>
              </a:spcBef>
              <a:spcAft>
                <a:spcPct val="0"/>
              </a:spcAft>
              <a:defRPr/>
            </a:pPr>
            <a:fld id="{6CF99E05-E3E8-48AA-8D38-D9A25F4B5CA4}" type="slidenum">
              <a:rPr lang="fr-FR">
                <a:solidFill>
                  <a:srgbClr val="000000"/>
                </a:solidFill>
              </a:rPr>
              <a:pPr fontAlgn="base">
                <a:spcBef>
                  <a:spcPct val="0"/>
                </a:spcBef>
                <a:spcAft>
                  <a:spcPct val="0"/>
                </a:spcAft>
                <a:defRPr/>
              </a:pPr>
              <a:t>‹N°›</a:t>
            </a:fld>
            <a:endParaRPr lang="fr-FR">
              <a:solidFill>
                <a:srgbClr val="000000"/>
              </a:solidFill>
            </a:endParaRPr>
          </a:p>
        </p:txBody>
      </p:sp>
      <p:pic>
        <p:nvPicPr>
          <p:cNvPr id="2054" name="CE.logo2.Quadri" descr="/jobs Caro/CapEmploi/05- recherches/02/02.papeterie/9.Powerpoint/imports/CE.logo2.Quadri"/>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6688" y="168275"/>
            <a:ext cx="18002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8129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rtl="0" eaLnBrk="0" fontAlgn="base" hangingPunct="0">
        <a:spcBef>
          <a:spcPct val="0"/>
        </a:spcBef>
        <a:spcAft>
          <a:spcPct val="0"/>
        </a:spcAft>
        <a:defRPr sz="1400" b="1">
          <a:solidFill>
            <a:schemeClr val="bg1"/>
          </a:solidFill>
          <a:latin typeface="+mj-lt"/>
          <a:ea typeface="+mj-ea"/>
          <a:cs typeface="+mj-cs"/>
        </a:defRPr>
      </a:lvl1pPr>
      <a:lvl2pPr algn="l" rtl="0" eaLnBrk="0" fontAlgn="base" hangingPunct="0">
        <a:spcBef>
          <a:spcPct val="0"/>
        </a:spcBef>
        <a:spcAft>
          <a:spcPct val="0"/>
        </a:spcAft>
        <a:defRPr sz="1400" b="1">
          <a:solidFill>
            <a:schemeClr val="bg1"/>
          </a:solidFill>
          <a:latin typeface="Arial" charset="0"/>
          <a:cs typeface="Arial" charset="0"/>
        </a:defRPr>
      </a:lvl2pPr>
      <a:lvl3pPr algn="l" rtl="0" eaLnBrk="0" fontAlgn="base" hangingPunct="0">
        <a:spcBef>
          <a:spcPct val="0"/>
        </a:spcBef>
        <a:spcAft>
          <a:spcPct val="0"/>
        </a:spcAft>
        <a:defRPr sz="1400" b="1">
          <a:solidFill>
            <a:schemeClr val="bg1"/>
          </a:solidFill>
          <a:latin typeface="Arial" charset="0"/>
          <a:cs typeface="Arial" charset="0"/>
        </a:defRPr>
      </a:lvl3pPr>
      <a:lvl4pPr algn="l" rtl="0" eaLnBrk="0" fontAlgn="base" hangingPunct="0">
        <a:spcBef>
          <a:spcPct val="0"/>
        </a:spcBef>
        <a:spcAft>
          <a:spcPct val="0"/>
        </a:spcAft>
        <a:defRPr sz="1400" b="1">
          <a:solidFill>
            <a:schemeClr val="bg1"/>
          </a:solidFill>
          <a:latin typeface="Arial" charset="0"/>
          <a:cs typeface="Arial" charset="0"/>
        </a:defRPr>
      </a:lvl4pPr>
      <a:lvl5pPr algn="l" rtl="0" eaLnBrk="0" fontAlgn="base" hangingPunct="0">
        <a:spcBef>
          <a:spcPct val="0"/>
        </a:spcBef>
        <a:spcAft>
          <a:spcPct val="0"/>
        </a:spcAft>
        <a:defRPr sz="1400" b="1">
          <a:solidFill>
            <a:schemeClr val="bg1"/>
          </a:solidFill>
          <a:latin typeface="Arial" charset="0"/>
          <a:cs typeface="Arial" charset="0"/>
        </a:defRPr>
      </a:lvl5pPr>
      <a:lvl6pPr marL="457200" algn="l" rtl="0" fontAlgn="base">
        <a:spcBef>
          <a:spcPct val="0"/>
        </a:spcBef>
        <a:spcAft>
          <a:spcPct val="0"/>
        </a:spcAft>
        <a:defRPr sz="1400" b="1">
          <a:solidFill>
            <a:schemeClr val="bg1"/>
          </a:solidFill>
          <a:latin typeface="Arial" charset="0"/>
          <a:cs typeface="Arial" charset="0"/>
        </a:defRPr>
      </a:lvl6pPr>
      <a:lvl7pPr marL="914400" algn="l" rtl="0" fontAlgn="base">
        <a:spcBef>
          <a:spcPct val="0"/>
        </a:spcBef>
        <a:spcAft>
          <a:spcPct val="0"/>
        </a:spcAft>
        <a:defRPr sz="1400" b="1">
          <a:solidFill>
            <a:schemeClr val="bg1"/>
          </a:solidFill>
          <a:latin typeface="Arial" charset="0"/>
          <a:cs typeface="Arial" charset="0"/>
        </a:defRPr>
      </a:lvl7pPr>
      <a:lvl8pPr marL="1371600" algn="l" rtl="0" fontAlgn="base">
        <a:spcBef>
          <a:spcPct val="0"/>
        </a:spcBef>
        <a:spcAft>
          <a:spcPct val="0"/>
        </a:spcAft>
        <a:defRPr sz="1400" b="1">
          <a:solidFill>
            <a:schemeClr val="bg1"/>
          </a:solidFill>
          <a:latin typeface="Arial" charset="0"/>
          <a:cs typeface="Arial" charset="0"/>
        </a:defRPr>
      </a:lvl8pPr>
      <a:lvl9pPr marL="1828800" algn="l" rtl="0" fontAlgn="base">
        <a:spcBef>
          <a:spcPct val="0"/>
        </a:spcBef>
        <a:spcAft>
          <a:spcPct val="0"/>
        </a:spcAft>
        <a:defRPr sz="1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cs typeface="+mn-cs"/>
        </a:defRPr>
      </a:lvl2pPr>
      <a:lvl3pPr marL="1143000" indent="-228600" algn="l" rtl="0" eaLnBrk="0" fontAlgn="base" hangingPunct="0">
        <a:spcBef>
          <a:spcPct val="20000"/>
        </a:spcBef>
        <a:spcAft>
          <a:spcPct val="0"/>
        </a:spcAft>
        <a:buChar char="•"/>
        <a:defRPr sz="1600">
          <a:solidFill>
            <a:schemeClr val="tx1"/>
          </a:solidFill>
          <a:latin typeface="+mn-lt"/>
          <a:cs typeface="+mn-cs"/>
        </a:defRPr>
      </a:lvl3pPr>
      <a:lvl4pPr marL="1600200" indent="-228600" algn="l" rtl="0" eaLnBrk="0" fontAlgn="base" hangingPunct="0">
        <a:spcBef>
          <a:spcPct val="20000"/>
        </a:spcBef>
        <a:spcAft>
          <a:spcPct val="0"/>
        </a:spcAft>
        <a:buChar char="–"/>
        <a:defRPr sz="14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g.francois@sameth.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8.xml"/><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8.png"/><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slide" Target="slide9.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208912" cy="5602634"/>
          </a:xfrm>
        </p:spPr>
        <p:txBody>
          <a:bodyPr>
            <a:normAutofit/>
          </a:bodyPr>
          <a:lstStyle/>
          <a:p>
            <a:pPr algn="l"/>
            <a:r>
              <a:rPr lang="fr-FR" sz="2000" b="1" dirty="0" smtClean="0">
                <a:latin typeface="Century Gothic" panose="020B0502020202020204" pitchFamily="34" charset="0"/>
              </a:rPr>
              <a:t/>
            </a:r>
            <a:br>
              <a:rPr lang="fr-FR" sz="2000" b="1" dirty="0" smtClean="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2000" b="1" dirty="0" smtClean="0">
                <a:latin typeface="Century Gothic" panose="020B0502020202020204" pitchFamily="34" charset="0"/>
              </a:rPr>
              <a:t>	</a:t>
            </a:r>
            <a:endParaRPr lang="fr-FR" sz="2000" dirty="0">
              <a:latin typeface="Century Gothic" panose="020B0502020202020204" pitchFamily="34" charset="0"/>
            </a:endParaRPr>
          </a:p>
        </p:txBody>
      </p:sp>
      <p:pic>
        <p:nvPicPr>
          <p:cNvPr id="4" name="Image 8" descr="Logos 02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923066"/>
            <a:ext cx="238650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2420888"/>
            <a:ext cx="7992888" cy="4524315"/>
          </a:xfrm>
          <a:prstGeom prst="rect">
            <a:avLst/>
          </a:prstGeom>
        </p:spPr>
        <p:txBody>
          <a:bodyPr wrap="square">
            <a:spAutoFit/>
          </a:bodyPr>
          <a:lstStyle/>
          <a:p>
            <a:pPr algn="ctr">
              <a:spcAft>
                <a:spcPts val="0"/>
              </a:spcAft>
            </a:pPr>
            <a:r>
              <a:rPr lang="fr-FR" sz="2000" b="1" dirty="0" smtClean="0">
                <a:solidFill>
                  <a:schemeClr val="tx2">
                    <a:lumMod val="75000"/>
                  </a:schemeClr>
                </a:solidFill>
                <a:ea typeface="Times New Roman" panose="02020603050405020304" pitchFamily="18" charset="0"/>
                <a:cs typeface="Times New Roman" panose="02020603050405020304" pitchFamily="18" charset="0"/>
              </a:rPr>
              <a:t>JOURNEE REGIONALE ANNUELLE HANDICAP </a:t>
            </a:r>
          </a:p>
          <a:p>
            <a:pPr algn="ctr">
              <a:spcAft>
                <a:spcPts val="0"/>
              </a:spcAft>
            </a:pPr>
            <a:r>
              <a:rPr lang="fr-FR" sz="2000" b="1" i="1" dirty="0" smtClean="0">
                <a:solidFill>
                  <a:schemeClr val="tx2">
                    <a:lumMod val="75000"/>
                  </a:schemeClr>
                </a:solidFill>
                <a:ea typeface="Times New Roman" panose="02020603050405020304" pitchFamily="18" charset="0"/>
                <a:cs typeface="Times New Roman" panose="02020603050405020304" pitchFamily="18" charset="0"/>
              </a:rPr>
              <a:t>Mercredi 14 </a:t>
            </a:r>
            <a:r>
              <a:rPr lang="fr-FR" sz="2000" b="1" i="1" dirty="0">
                <a:solidFill>
                  <a:schemeClr val="tx2">
                    <a:lumMod val="75000"/>
                  </a:schemeClr>
                </a:solidFill>
                <a:ea typeface="Times New Roman" panose="02020603050405020304" pitchFamily="18" charset="0"/>
                <a:cs typeface="Times New Roman" panose="02020603050405020304" pitchFamily="18" charset="0"/>
              </a:rPr>
              <a:t>Décembre </a:t>
            </a:r>
            <a:r>
              <a:rPr lang="fr-FR" sz="2000" b="1" i="1" dirty="0" smtClean="0">
                <a:solidFill>
                  <a:schemeClr val="tx2">
                    <a:lumMod val="75000"/>
                  </a:schemeClr>
                </a:solidFill>
                <a:ea typeface="Times New Roman" panose="02020603050405020304" pitchFamily="18" charset="0"/>
                <a:cs typeface="Times New Roman" panose="02020603050405020304" pitchFamily="18" charset="0"/>
              </a:rPr>
              <a:t>2016 </a:t>
            </a:r>
            <a:endParaRPr lang="fr-FR" sz="2000" b="1" i="1" dirty="0">
              <a:solidFill>
                <a:schemeClr val="tx2">
                  <a:lumMod val="75000"/>
                </a:schemeClr>
              </a:solidFill>
              <a:effectLst/>
              <a:ea typeface="Times New Roman" panose="02020603050405020304" pitchFamily="18" charset="0"/>
              <a:cs typeface="Times New Roman" panose="02020603050405020304" pitchFamily="18" charset="0"/>
            </a:endParaRPr>
          </a:p>
          <a:p>
            <a:pPr algn="ctr">
              <a:spcAft>
                <a:spcPts val="0"/>
              </a:spcAft>
            </a:pPr>
            <a:endParaRPr lang="fr-FR" sz="1600" b="1" dirty="0" smtClean="0">
              <a:solidFill>
                <a:schemeClr val="tx2">
                  <a:lumMod val="75000"/>
                </a:schemeClr>
              </a:solidFill>
              <a:ea typeface="Times New Roman" panose="02020603050405020304" pitchFamily="18" charset="0"/>
              <a:cs typeface="Times New Roman" panose="02020603050405020304" pitchFamily="18" charset="0"/>
            </a:endParaRPr>
          </a:p>
          <a:p>
            <a:pPr algn="ctr"/>
            <a:r>
              <a:rPr lang="fr-FR" sz="2400" b="1" dirty="0">
                <a:solidFill>
                  <a:schemeClr val="tx2">
                    <a:lumMod val="75000"/>
                  </a:schemeClr>
                </a:solidFill>
                <a:ea typeface="Times New Roman" panose="02020603050405020304" pitchFamily="18" charset="0"/>
                <a:cs typeface="Times New Roman" panose="02020603050405020304" pitchFamily="18" charset="0"/>
              </a:rPr>
              <a:t>« Le dispositif SAMETH » </a:t>
            </a:r>
            <a:endParaRPr lang="fr-FR" sz="2400" dirty="0">
              <a:solidFill>
                <a:schemeClr val="tx2">
                  <a:lumMod val="75000"/>
                </a:schemeClr>
              </a:solidFill>
              <a:ea typeface="Times New Roman" panose="02020603050405020304" pitchFamily="18" charset="0"/>
              <a:cs typeface="Times New Roman" panose="02020603050405020304" pitchFamily="18" charset="0"/>
            </a:endParaRPr>
          </a:p>
          <a:p>
            <a:pPr algn="ctr">
              <a:spcAft>
                <a:spcPts val="0"/>
              </a:spcAft>
            </a:pPr>
            <a:endParaRPr lang="fr-FR" sz="1600" b="1" dirty="0" smtClean="0">
              <a:solidFill>
                <a:schemeClr val="tx2">
                  <a:lumMod val="75000"/>
                </a:schemeClr>
              </a:solidFill>
              <a:ea typeface="Times New Roman" panose="02020603050405020304" pitchFamily="18" charset="0"/>
              <a:cs typeface="Times New Roman" panose="02020603050405020304" pitchFamily="18" charset="0"/>
            </a:endParaRPr>
          </a:p>
          <a:p>
            <a:pPr algn="ctr">
              <a:spcAft>
                <a:spcPts val="0"/>
              </a:spcAft>
            </a:pPr>
            <a:r>
              <a:rPr lang="fr-FR" sz="1600" b="1" u="sng" dirty="0" smtClean="0">
                <a:solidFill>
                  <a:schemeClr val="tx2">
                    <a:lumMod val="75000"/>
                  </a:schemeClr>
                </a:solidFill>
                <a:effectLst/>
                <a:ea typeface="Times New Roman" panose="02020603050405020304" pitchFamily="18" charset="0"/>
                <a:cs typeface="Times New Roman" panose="02020603050405020304" pitchFamily="18" charset="0"/>
              </a:rPr>
              <a:t>Intervenante</a:t>
            </a:r>
            <a:r>
              <a:rPr lang="fr-FR" sz="1600" b="1" dirty="0" smtClean="0">
                <a:solidFill>
                  <a:schemeClr val="tx2">
                    <a:lumMod val="75000"/>
                  </a:schemeClr>
                </a:solidFill>
                <a:effectLst/>
                <a:ea typeface="Times New Roman" panose="02020603050405020304" pitchFamily="18" charset="0"/>
                <a:cs typeface="Times New Roman" panose="02020603050405020304" pitchFamily="18" charset="0"/>
              </a:rPr>
              <a:t> : </a:t>
            </a:r>
          </a:p>
          <a:p>
            <a:pPr algn="ctr">
              <a:spcAft>
                <a:spcPts val="0"/>
              </a:spcAft>
            </a:pPr>
            <a:endParaRPr lang="fr-FR" sz="1600" dirty="0">
              <a:solidFill>
                <a:schemeClr val="tx2">
                  <a:lumMod val="75000"/>
                </a:schemeClr>
              </a:solidFill>
              <a:ea typeface="Times New Roman" panose="02020603050405020304" pitchFamily="18" charset="0"/>
              <a:cs typeface="Times New Roman" panose="02020603050405020304" pitchFamily="18" charset="0"/>
            </a:endParaRPr>
          </a:p>
          <a:p>
            <a:pPr algn="ctr">
              <a:spcAft>
                <a:spcPts val="0"/>
              </a:spcAft>
            </a:pPr>
            <a:r>
              <a:rPr lang="fr-FR" sz="1600" i="1" dirty="0" smtClean="0">
                <a:solidFill>
                  <a:schemeClr val="tx2">
                    <a:lumMod val="75000"/>
                  </a:schemeClr>
                </a:solidFill>
                <a:effectLst/>
                <a:ea typeface="Times New Roman" panose="02020603050405020304" pitchFamily="18" charset="0"/>
                <a:cs typeface="Times New Roman" panose="02020603050405020304" pitchFamily="18" charset="0"/>
              </a:rPr>
              <a:t>Virginie PETIT – Directrice Cap emploi – </a:t>
            </a:r>
            <a:r>
              <a:rPr lang="fr-FR" sz="1600" i="1" dirty="0" err="1" smtClean="0">
                <a:solidFill>
                  <a:schemeClr val="tx2">
                    <a:lumMod val="75000"/>
                  </a:schemeClr>
                </a:solidFill>
                <a:effectLst/>
                <a:ea typeface="Times New Roman" panose="02020603050405020304" pitchFamily="18" charset="0"/>
                <a:cs typeface="Times New Roman" panose="02020603050405020304" pitchFamily="18" charset="0"/>
              </a:rPr>
              <a:t>Sameth</a:t>
            </a:r>
            <a:r>
              <a:rPr lang="fr-FR" sz="1600" i="1" dirty="0" smtClean="0">
                <a:solidFill>
                  <a:schemeClr val="tx2">
                    <a:lumMod val="75000"/>
                  </a:schemeClr>
                </a:solidFill>
                <a:effectLst/>
                <a:ea typeface="Times New Roman" panose="02020603050405020304" pitchFamily="18" charset="0"/>
                <a:cs typeface="Times New Roman" panose="02020603050405020304" pitchFamily="18" charset="0"/>
              </a:rPr>
              <a:t> 84</a:t>
            </a:r>
          </a:p>
          <a:p>
            <a:pPr algn="ctr">
              <a:spcAft>
                <a:spcPts val="0"/>
              </a:spcAft>
            </a:pPr>
            <a:endParaRPr lang="fr-FR" sz="1600" i="1" dirty="0" smtClean="0">
              <a:solidFill>
                <a:schemeClr val="tx2">
                  <a:lumMod val="75000"/>
                </a:schemeClr>
              </a:solidFill>
              <a:effectLst/>
              <a:ea typeface="Times New Roman" panose="02020603050405020304" pitchFamily="18" charset="0"/>
              <a:cs typeface="Times New Roman" panose="02020603050405020304" pitchFamily="18" charset="0"/>
            </a:endParaRPr>
          </a:p>
          <a:p>
            <a:pPr algn="ctr">
              <a:spcAft>
                <a:spcPts val="0"/>
              </a:spcAft>
            </a:pPr>
            <a:r>
              <a:rPr lang="fr-FR" sz="1600" b="1" i="1" u="sng" dirty="0" smtClean="0">
                <a:solidFill>
                  <a:schemeClr val="tx2">
                    <a:lumMod val="75000"/>
                  </a:schemeClr>
                </a:solidFill>
                <a:ea typeface="Times New Roman" panose="02020603050405020304" pitchFamily="18" charset="0"/>
                <a:cs typeface="Times New Roman" panose="02020603050405020304" pitchFamily="18" charset="0"/>
              </a:rPr>
              <a:t>Intervention faite au nom des directeurs Cap emploi / </a:t>
            </a:r>
            <a:r>
              <a:rPr lang="fr-FR" sz="1600" b="1" i="1" u="sng" dirty="0" err="1" smtClean="0">
                <a:solidFill>
                  <a:schemeClr val="tx2">
                    <a:lumMod val="75000"/>
                  </a:schemeClr>
                </a:solidFill>
                <a:ea typeface="Times New Roman" panose="02020603050405020304" pitchFamily="18" charset="0"/>
                <a:cs typeface="Times New Roman" panose="02020603050405020304" pitchFamily="18" charset="0"/>
              </a:rPr>
              <a:t>Sameth</a:t>
            </a:r>
            <a:r>
              <a:rPr lang="fr-FR" sz="1600" b="1" i="1" u="sng" dirty="0" smtClean="0">
                <a:solidFill>
                  <a:schemeClr val="tx2">
                    <a:lumMod val="75000"/>
                  </a:schemeClr>
                </a:solidFill>
                <a:ea typeface="Times New Roman" panose="02020603050405020304" pitchFamily="18" charset="0"/>
                <a:cs typeface="Times New Roman" panose="02020603050405020304" pitchFamily="18" charset="0"/>
              </a:rPr>
              <a:t> de PACA</a:t>
            </a:r>
            <a:endParaRPr lang="fr-FR" sz="1600" i="1" dirty="0" smtClean="0">
              <a:solidFill>
                <a:schemeClr val="tx2">
                  <a:lumMod val="75000"/>
                </a:schemeClr>
              </a:solidFill>
              <a:ea typeface="Times New Roman" panose="02020603050405020304" pitchFamily="18" charset="0"/>
              <a:cs typeface="Times New Roman" panose="02020603050405020304" pitchFamily="18" charset="0"/>
            </a:endParaRPr>
          </a:p>
          <a:p>
            <a:pPr algn="ctr">
              <a:spcAft>
                <a:spcPts val="0"/>
              </a:spcAft>
            </a:pPr>
            <a:r>
              <a:rPr lang="fr-FR" sz="1600" i="1" dirty="0" smtClean="0">
                <a:solidFill>
                  <a:schemeClr val="tx2">
                    <a:lumMod val="75000"/>
                  </a:schemeClr>
                </a:solidFill>
                <a:latin typeface="+mj-lt"/>
                <a:ea typeface="Times New Roman" panose="02020603050405020304" pitchFamily="18" charset="0"/>
                <a:cs typeface="Times New Roman" panose="02020603050405020304" pitchFamily="18" charset="0"/>
              </a:rPr>
              <a:t>Gilles PONS – 04</a:t>
            </a:r>
          </a:p>
          <a:p>
            <a:pPr algn="ctr">
              <a:spcAft>
                <a:spcPts val="0"/>
              </a:spcAft>
            </a:pPr>
            <a:r>
              <a:rPr lang="fr-FR" sz="1600" i="1" dirty="0" smtClean="0">
                <a:solidFill>
                  <a:schemeClr val="tx2">
                    <a:lumMod val="75000"/>
                  </a:schemeClr>
                </a:solidFill>
                <a:latin typeface="+mj-lt"/>
                <a:ea typeface="Times New Roman" panose="02020603050405020304" pitchFamily="18" charset="0"/>
                <a:cs typeface="Times New Roman" panose="02020603050405020304" pitchFamily="18" charset="0"/>
              </a:rPr>
              <a:t>Albane DUSSAIS – 05</a:t>
            </a:r>
          </a:p>
          <a:p>
            <a:pPr algn="ctr">
              <a:spcAft>
                <a:spcPts val="0"/>
              </a:spcAft>
            </a:pPr>
            <a:r>
              <a:rPr lang="fr-FR" sz="1600" i="1" dirty="0" smtClean="0">
                <a:solidFill>
                  <a:schemeClr val="tx2">
                    <a:lumMod val="75000"/>
                  </a:schemeClr>
                </a:solidFill>
                <a:latin typeface="+mj-lt"/>
                <a:ea typeface="Times New Roman" panose="02020603050405020304" pitchFamily="18" charset="0"/>
                <a:cs typeface="Times New Roman" panose="02020603050405020304" pitchFamily="18" charset="0"/>
              </a:rPr>
              <a:t>Georges Eric MARTINEAUX – 06</a:t>
            </a:r>
          </a:p>
          <a:p>
            <a:pPr algn="ctr">
              <a:spcAft>
                <a:spcPts val="0"/>
              </a:spcAft>
            </a:pPr>
            <a:r>
              <a:rPr lang="fr-FR" sz="1600" i="1" dirty="0" smtClean="0">
                <a:solidFill>
                  <a:schemeClr val="tx2">
                    <a:lumMod val="75000"/>
                  </a:schemeClr>
                </a:solidFill>
                <a:latin typeface="+mj-lt"/>
                <a:ea typeface="Times New Roman" panose="02020603050405020304" pitchFamily="18" charset="0"/>
                <a:cs typeface="Times New Roman" panose="02020603050405020304" pitchFamily="18" charset="0"/>
              </a:rPr>
              <a:t>Daniel MOURGUES – 13</a:t>
            </a:r>
          </a:p>
          <a:p>
            <a:pPr algn="ctr">
              <a:spcAft>
                <a:spcPts val="0"/>
              </a:spcAft>
            </a:pPr>
            <a:r>
              <a:rPr lang="fr-FR" sz="1600" i="1" dirty="0" smtClean="0">
                <a:solidFill>
                  <a:schemeClr val="tx2">
                    <a:lumMod val="75000"/>
                  </a:schemeClr>
                </a:solidFill>
                <a:latin typeface="+mj-lt"/>
                <a:ea typeface="Times New Roman" panose="02020603050405020304" pitchFamily="18" charset="0"/>
                <a:cs typeface="Times New Roman" panose="02020603050405020304" pitchFamily="18" charset="0"/>
              </a:rPr>
              <a:t>Isabelle FAURE - 83</a:t>
            </a:r>
          </a:p>
          <a:p>
            <a:pPr algn="ctr">
              <a:spcAft>
                <a:spcPts val="0"/>
              </a:spcAft>
            </a:pPr>
            <a:endParaRPr lang="fr-FR" sz="1600" i="1" dirty="0" smtClean="0">
              <a:solidFill>
                <a:schemeClr val="tx2">
                  <a:lumMod val="75000"/>
                </a:schemeClr>
              </a:solidFill>
              <a:latin typeface="+mj-lt"/>
              <a:ea typeface="Times New Roman" panose="02020603050405020304" pitchFamily="18" charset="0"/>
              <a:cs typeface="Times New Roman" panose="02020603050405020304" pitchFamily="18" charset="0"/>
            </a:endParaRPr>
          </a:p>
          <a:p>
            <a:pPr algn="ctr">
              <a:spcAft>
                <a:spcPts val="0"/>
              </a:spcAft>
            </a:pPr>
            <a:endParaRPr lang="fr-FR" sz="1600" i="1"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594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b="1" dirty="0" smtClean="0">
                <a:solidFill>
                  <a:srgbClr val="002060"/>
                </a:solidFill>
              </a:rPr>
              <a:t>Exemple de saisine du </a:t>
            </a:r>
            <a:endParaRPr lang="fr-FR" sz="2400" b="1" dirty="0">
              <a:solidFill>
                <a:srgbClr val="002060"/>
              </a:solidFill>
            </a:endParaRPr>
          </a:p>
        </p:txBody>
      </p:sp>
      <p:sp>
        <p:nvSpPr>
          <p:cNvPr id="3" name="Espace réservé du contenu 2"/>
          <p:cNvSpPr>
            <a:spLocks noGrp="1"/>
          </p:cNvSpPr>
          <p:nvPr>
            <p:ph idx="1"/>
          </p:nvPr>
        </p:nvSpPr>
        <p:spPr>
          <a:xfrm>
            <a:off x="457200" y="1340768"/>
            <a:ext cx="8229600" cy="4525963"/>
          </a:xfrm>
        </p:spPr>
        <p:txBody>
          <a:bodyPr>
            <a:normAutofit fontScale="92500"/>
          </a:bodyPr>
          <a:lstStyle/>
          <a:p>
            <a:pPr marL="0" indent="0">
              <a:buNone/>
            </a:pPr>
            <a:endParaRPr lang="fr-FR" sz="1400" dirty="0" smtClean="0">
              <a:latin typeface="Century Gothic" panose="020B0502020202020204" pitchFamily="34" charset="0"/>
            </a:endParaRPr>
          </a:p>
          <a:p>
            <a:pPr marL="0" indent="0" algn="just">
              <a:buNone/>
            </a:pPr>
            <a:r>
              <a:rPr lang="fr-FR" sz="1600" b="1" dirty="0" smtClean="0">
                <a:solidFill>
                  <a:schemeClr val="tx2"/>
                </a:solidFill>
              </a:rPr>
              <a:t>Mme X est en poste avec un maintien possible dans l’entreprise</a:t>
            </a:r>
            <a:r>
              <a:rPr lang="fr-FR" sz="1600" b="1" dirty="0">
                <a:solidFill>
                  <a:schemeClr val="tx2"/>
                </a:solidFill>
              </a:rPr>
              <a:t> </a:t>
            </a:r>
            <a:r>
              <a:rPr lang="fr-FR" sz="1600" b="1" dirty="0" smtClean="0">
                <a:solidFill>
                  <a:schemeClr val="tx2"/>
                </a:solidFill>
              </a:rPr>
              <a:t>ou en </a:t>
            </a:r>
            <a:r>
              <a:rPr lang="fr-FR" sz="1600" b="1" dirty="0">
                <a:solidFill>
                  <a:schemeClr val="tx2"/>
                </a:solidFill>
              </a:rPr>
              <a:t>arrêt </a:t>
            </a:r>
            <a:r>
              <a:rPr lang="fr-FR" sz="1600" b="1" dirty="0" smtClean="0">
                <a:solidFill>
                  <a:schemeClr val="tx2"/>
                </a:solidFill>
              </a:rPr>
              <a:t>maladie</a:t>
            </a:r>
          </a:p>
          <a:p>
            <a:pPr marL="0" indent="0" algn="just">
              <a:buNone/>
            </a:pPr>
            <a:endParaRPr lang="fr-FR" sz="1600" dirty="0">
              <a:solidFill>
                <a:srgbClr val="002060"/>
              </a:solidFill>
            </a:endParaRPr>
          </a:p>
          <a:p>
            <a:pPr algn="just">
              <a:buFont typeface="Wingdings" panose="05000000000000000000" pitchFamily="2" charset="2"/>
              <a:buChar char="Ø"/>
            </a:pPr>
            <a:r>
              <a:rPr lang="fr-FR" sz="1600" dirty="0" smtClean="0">
                <a:solidFill>
                  <a:schemeClr val="tx2"/>
                </a:solidFill>
              </a:rPr>
              <a:t>Elle peut bénéficier d’un </a:t>
            </a:r>
            <a:r>
              <a:rPr lang="fr-FR" sz="1600" b="1" dirty="0" smtClean="0">
                <a:solidFill>
                  <a:schemeClr val="tx2"/>
                </a:solidFill>
              </a:rPr>
              <a:t>PSOP</a:t>
            </a:r>
            <a:r>
              <a:rPr lang="fr-FR" sz="1600" dirty="0" smtClean="0">
                <a:solidFill>
                  <a:schemeClr val="tx2"/>
                </a:solidFill>
              </a:rPr>
              <a:t> Prestation Spécifique d’Orientation Professionnelle. </a:t>
            </a:r>
          </a:p>
          <a:p>
            <a:pPr marL="0" indent="0" algn="just">
              <a:buNone/>
            </a:pPr>
            <a:endParaRPr lang="fr-FR" sz="1600" dirty="0" smtClean="0">
              <a:solidFill>
                <a:srgbClr val="002060"/>
              </a:solidFill>
            </a:endParaRPr>
          </a:p>
          <a:p>
            <a:pPr algn="just">
              <a:buFont typeface="Wingdings" panose="05000000000000000000" pitchFamily="2" charset="2"/>
              <a:buChar char="§"/>
            </a:pPr>
            <a:r>
              <a:rPr lang="fr-FR" sz="1600" dirty="0" smtClean="0">
                <a:solidFill>
                  <a:schemeClr val="tx2"/>
                </a:solidFill>
              </a:rPr>
              <a:t>Action de 20 à 40 heures </a:t>
            </a:r>
          </a:p>
          <a:p>
            <a:pPr marL="0" indent="0" algn="just">
              <a:buNone/>
            </a:pPr>
            <a:endParaRPr lang="fr-FR" sz="1600" dirty="0" smtClean="0">
              <a:solidFill>
                <a:schemeClr val="tx2"/>
              </a:solidFill>
            </a:endParaRPr>
          </a:p>
          <a:p>
            <a:pPr algn="just">
              <a:buFont typeface="Wingdings" panose="05000000000000000000" pitchFamily="2" charset="2"/>
              <a:buChar char="§"/>
            </a:pPr>
            <a:r>
              <a:rPr lang="fr-FR" sz="1600" dirty="0" smtClean="0">
                <a:solidFill>
                  <a:schemeClr val="tx2"/>
                </a:solidFill>
              </a:rPr>
              <a:t>Ce </a:t>
            </a:r>
            <a:r>
              <a:rPr lang="fr-FR" sz="1600" dirty="0">
                <a:solidFill>
                  <a:schemeClr val="tx2"/>
                </a:solidFill>
              </a:rPr>
              <a:t>bilan de repositionnement professionnel s’envisage dans le cadre d’une convention tripartite. </a:t>
            </a:r>
            <a:endParaRPr lang="fr-FR" sz="1600" dirty="0" smtClean="0">
              <a:solidFill>
                <a:schemeClr val="tx2"/>
              </a:solidFill>
            </a:endParaRPr>
          </a:p>
          <a:p>
            <a:pPr marL="0" indent="0" algn="just">
              <a:buNone/>
            </a:pPr>
            <a:endParaRPr lang="fr-FR" sz="1600" dirty="0" smtClean="0">
              <a:solidFill>
                <a:schemeClr val="tx2"/>
              </a:solidFill>
            </a:endParaRPr>
          </a:p>
          <a:p>
            <a:pPr algn="just">
              <a:buFont typeface="Wingdings" panose="05000000000000000000" pitchFamily="2" charset="2"/>
              <a:buChar char="§"/>
            </a:pPr>
            <a:r>
              <a:rPr lang="fr-FR" sz="1600" dirty="0">
                <a:solidFill>
                  <a:schemeClr val="tx2"/>
                </a:solidFill>
              </a:rPr>
              <a:t>Les salariés en arrêt peuvent également en bénéficier après accord de leur médecin traitant et du médecin conseil et validation de la Cellule </a:t>
            </a:r>
            <a:r>
              <a:rPr lang="fr-FR" sz="1600" dirty="0" smtClean="0">
                <a:solidFill>
                  <a:schemeClr val="tx2"/>
                </a:solidFill>
              </a:rPr>
              <a:t>PDP (</a:t>
            </a:r>
            <a:r>
              <a:rPr lang="fr-FR" sz="1600" dirty="0">
                <a:solidFill>
                  <a:schemeClr val="tx2"/>
                </a:solidFill>
              </a:rPr>
              <a:t>Prévention Désinsertion Professionnelle</a:t>
            </a:r>
            <a:r>
              <a:rPr lang="fr-FR" sz="1600" dirty="0" smtClean="0">
                <a:solidFill>
                  <a:schemeClr val="tx2"/>
                </a:solidFill>
              </a:rPr>
              <a:t>)</a:t>
            </a:r>
          </a:p>
          <a:p>
            <a:pPr marL="0" indent="0" algn="just">
              <a:buNone/>
            </a:pPr>
            <a:r>
              <a:rPr lang="fr-FR" sz="1600" dirty="0">
                <a:solidFill>
                  <a:schemeClr val="tx2"/>
                </a:solidFill>
              </a:rPr>
              <a:t> </a:t>
            </a:r>
            <a:r>
              <a:rPr lang="fr-FR" sz="1600" dirty="0" smtClean="0">
                <a:solidFill>
                  <a:schemeClr val="tx2"/>
                </a:solidFill>
              </a:rPr>
              <a:t>        Financements AGEFIPH– CARSAT sur </a:t>
            </a:r>
            <a:r>
              <a:rPr lang="fr-FR" sz="1600" dirty="0">
                <a:solidFill>
                  <a:schemeClr val="tx2"/>
                </a:solidFill>
              </a:rPr>
              <a:t>prescription du </a:t>
            </a:r>
            <a:r>
              <a:rPr lang="fr-FR" sz="1600" dirty="0" smtClean="0">
                <a:solidFill>
                  <a:schemeClr val="tx2"/>
                </a:solidFill>
              </a:rPr>
              <a:t>SAMETH </a:t>
            </a:r>
            <a:r>
              <a:rPr lang="fr-FR" sz="1600" dirty="0">
                <a:solidFill>
                  <a:schemeClr val="tx2"/>
                </a:solidFill>
              </a:rPr>
              <a:t>ou du service social de la </a:t>
            </a:r>
            <a:r>
              <a:rPr lang="fr-FR" sz="1600" dirty="0" smtClean="0">
                <a:solidFill>
                  <a:schemeClr val="tx2"/>
                </a:solidFill>
              </a:rPr>
              <a:t>CARSAT.</a:t>
            </a:r>
            <a:endParaRPr lang="fr-FR" sz="1600" dirty="0">
              <a:solidFill>
                <a:schemeClr val="tx2"/>
              </a:solidFill>
            </a:endParaRPr>
          </a:p>
          <a:p>
            <a:pPr marL="0" indent="0" algn="just">
              <a:buNone/>
            </a:pPr>
            <a:endParaRPr lang="fr-FR" sz="1600" dirty="0">
              <a:solidFill>
                <a:schemeClr val="tx2"/>
              </a:solidFill>
            </a:endParaRPr>
          </a:p>
          <a:p>
            <a:pPr algn="just">
              <a:buFont typeface="Wingdings" panose="05000000000000000000" pitchFamily="2" charset="2"/>
              <a:buChar char="§"/>
            </a:pPr>
            <a:r>
              <a:rPr lang="fr-FR" sz="1600" dirty="0" smtClean="0">
                <a:solidFill>
                  <a:schemeClr val="tx2"/>
                </a:solidFill>
              </a:rPr>
              <a:t>Travail d’accompagnement pour la compréhension et l’acceptation du handicap et la construction d’un nouveau projet professionnel en </a:t>
            </a:r>
            <a:r>
              <a:rPr lang="fr-FR" sz="1600" dirty="0">
                <a:solidFill>
                  <a:schemeClr val="tx2"/>
                </a:solidFill>
              </a:rPr>
              <a:t>a</a:t>
            </a:r>
            <a:r>
              <a:rPr lang="fr-FR" sz="1600" dirty="0" smtClean="0">
                <a:solidFill>
                  <a:schemeClr val="tx2"/>
                </a:solidFill>
              </a:rPr>
              <a:t>déquation  avec la situation de la personne. </a:t>
            </a:r>
            <a:r>
              <a:rPr lang="fr-FR" sz="1600" dirty="0">
                <a:solidFill>
                  <a:schemeClr val="tx2"/>
                </a:solidFill>
              </a:rPr>
              <a:t>cette  prestation plus spécifique permet d’appréhender le handicap,  son acceptation, le deuil de l’ancien métier. Les projets seront validés médicalement. </a:t>
            </a:r>
          </a:p>
          <a:p>
            <a:pPr>
              <a:buFont typeface="Wingdings" panose="05000000000000000000" pitchFamily="2" charset="2"/>
              <a:buChar char="§"/>
            </a:pPr>
            <a:endParaRPr lang="fr-FR" sz="1400" dirty="0">
              <a:solidFill>
                <a:srgbClr val="002060"/>
              </a:solidFill>
              <a:latin typeface="+mj-lt"/>
            </a:endParaRPr>
          </a:p>
        </p:txBody>
      </p:sp>
      <p:pic>
        <p:nvPicPr>
          <p:cNvPr id="6" name="Picture 2" descr="sameth quadri LOGO VF"/>
          <p:cNvPicPr>
            <a:picLocks noChangeAspect="1" noChangeArrowheads="1"/>
          </p:cNvPicPr>
          <p:nvPr/>
        </p:nvPicPr>
        <p:blipFill>
          <a:blip r:embed="rId2" cstate="print"/>
          <a:srcRect/>
          <a:stretch>
            <a:fillRect/>
          </a:stretch>
        </p:blipFill>
        <p:spPr bwMode="auto">
          <a:xfrm>
            <a:off x="3419872" y="714625"/>
            <a:ext cx="1157132" cy="414972"/>
          </a:xfrm>
          <a:prstGeom prst="rect">
            <a:avLst/>
          </a:prstGeom>
          <a:noFill/>
          <a:ln w="9525">
            <a:noFill/>
            <a:miter lim="800000"/>
            <a:headEnd/>
            <a:tailEnd/>
          </a:ln>
        </p:spPr>
      </p:pic>
    </p:spTree>
    <p:extLst>
      <p:ext uri="{BB962C8B-B14F-4D97-AF65-F5344CB8AC3E}">
        <p14:creationId xmlns:p14="http://schemas.microsoft.com/office/powerpoint/2010/main" val="111200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84976" cy="1143000"/>
          </a:xfrm>
        </p:spPr>
        <p:txBody>
          <a:bodyPr>
            <a:normAutofit fontScale="90000"/>
          </a:bodyPr>
          <a:lstStyle/>
          <a:p>
            <a:pPr algn="l"/>
            <a:r>
              <a:rPr lang="fr-FR" dirty="0" smtClean="0">
                <a:solidFill>
                  <a:schemeClr val="accent1">
                    <a:lumMod val="50000"/>
                  </a:schemeClr>
                </a:solidFill>
                <a:latin typeface="Century Gothic" panose="020B0502020202020204" pitchFamily="34" charset="0"/>
              </a:rPr>
              <a:t/>
            </a:r>
            <a:br>
              <a:rPr lang="fr-FR" dirty="0" smtClean="0">
                <a:solidFill>
                  <a:schemeClr val="accent1">
                    <a:lumMod val="50000"/>
                  </a:schemeClr>
                </a:solidFill>
                <a:latin typeface="Century Gothic" panose="020B0502020202020204" pitchFamily="34" charset="0"/>
              </a:rPr>
            </a:br>
            <a:r>
              <a:rPr lang="fr-FR" dirty="0">
                <a:solidFill>
                  <a:schemeClr val="accent1">
                    <a:lumMod val="50000"/>
                  </a:schemeClr>
                </a:solidFill>
                <a:latin typeface="Century Gothic" panose="020B0502020202020204" pitchFamily="34" charset="0"/>
              </a:rPr>
              <a:t> </a:t>
            </a:r>
            <a:r>
              <a:rPr lang="fr-FR" dirty="0" smtClean="0">
                <a:solidFill>
                  <a:schemeClr val="accent1">
                    <a:lumMod val="50000"/>
                  </a:schemeClr>
                </a:solidFill>
                <a:latin typeface="Century Gothic" panose="020B0502020202020204" pitchFamily="34" charset="0"/>
              </a:rPr>
              <a:t> </a:t>
            </a:r>
            <a:endParaRPr lang="fr-FR" sz="3100" dirty="0">
              <a:solidFill>
                <a:schemeClr val="accent1">
                  <a:lumMod val="75000"/>
                </a:schemeClr>
              </a:solidFill>
            </a:endParaRPr>
          </a:p>
        </p:txBody>
      </p:sp>
      <p:sp>
        <p:nvSpPr>
          <p:cNvPr id="4" name="Espace réservé du contenu 3"/>
          <p:cNvSpPr>
            <a:spLocks noGrp="1"/>
          </p:cNvSpPr>
          <p:nvPr>
            <p:ph idx="1"/>
          </p:nvPr>
        </p:nvSpPr>
        <p:spPr>
          <a:xfrm>
            <a:off x="323528" y="1772816"/>
            <a:ext cx="8229600" cy="4824536"/>
          </a:xfrm>
        </p:spPr>
        <p:txBody>
          <a:bodyPr>
            <a:normAutofit lnSpcReduction="10000"/>
          </a:bodyPr>
          <a:lstStyle/>
          <a:p>
            <a:pPr marL="0" indent="0">
              <a:buNone/>
            </a:pPr>
            <a:endParaRPr lang="fr-FR" sz="1800" dirty="0">
              <a:solidFill>
                <a:schemeClr val="accent1">
                  <a:lumMod val="75000"/>
                </a:schemeClr>
              </a:solidFill>
            </a:endParaRPr>
          </a:p>
          <a:p>
            <a:pPr marL="0" indent="0" algn="just">
              <a:buNone/>
            </a:pPr>
            <a:r>
              <a:rPr lang="fr-FR" sz="1500" dirty="0" smtClean="0">
                <a:solidFill>
                  <a:schemeClr val="tx2"/>
                </a:solidFill>
                <a:sym typeface="Wingdings"/>
              </a:rPr>
              <a:t> </a:t>
            </a:r>
            <a:r>
              <a:rPr lang="fr-FR" sz="1500" dirty="0" smtClean="0">
                <a:solidFill>
                  <a:schemeClr val="tx2"/>
                </a:solidFill>
              </a:rPr>
              <a:t>Une salariée de 27 ans inapte à son poste d’ajusteur en chaine dans une entreprise du secteur aéronautique, reclassement souhaité dans l’entreprise besoin de repérer et travailler sur  le transfert de ces compétences vers une autre activité, convention tripartite employeur, salariée et organisme de bilan, projet de reclassement sur un poste de préparateur - gestionnaire de grille. Les besoins de formation sont  identifiés. Comment les financer ? </a:t>
            </a:r>
          </a:p>
          <a:p>
            <a:pPr marL="0" indent="0" algn="just">
              <a:buNone/>
            </a:pPr>
            <a:endParaRPr lang="fr-FR" sz="1500" dirty="0" smtClean="0">
              <a:solidFill>
                <a:schemeClr val="tx2"/>
              </a:solidFill>
            </a:endParaRPr>
          </a:p>
          <a:p>
            <a:pPr marL="0" indent="0" algn="just">
              <a:buNone/>
            </a:pPr>
            <a:r>
              <a:rPr lang="fr-FR" sz="1500" b="1" dirty="0" smtClean="0">
                <a:solidFill>
                  <a:schemeClr val="tx2"/>
                </a:solidFill>
                <a:sym typeface="Wingdings"/>
              </a:rPr>
              <a:t> </a:t>
            </a:r>
            <a:r>
              <a:rPr lang="fr-FR" sz="1500" b="1" dirty="0" smtClean="0">
                <a:solidFill>
                  <a:schemeClr val="tx2"/>
                </a:solidFill>
              </a:rPr>
              <a:t>Le financement du parcours de formation : </a:t>
            </a:r>
          </a:p>
          <a:p>
            <a:pPr marL="0" indent="0" algn="just">
              <a:buNone/>
            </a:pPr>
            <a:endParaRPr lang="fr-FR" sz="1500" b="1" dirty="0" smtClean="0">
              <a:solidFill>
                <a:schemeClr val="tx2"/>
              </a:solidFill>
            </a:endParaRPr>
          </a:p>
          <a:p>
            <a:pPr marL="0" indent="0" algn="just">
              <a:buNone/>
            </a:pPr>
            <a:r>
              <a:rPr lang="fr-FR" sz="1500" dirty="0" smtClean="0">
                <a:solidFill>
                  <a:schemeClr val="tx2"/>
                </a:solidFill>
                <a:sym typeface="Webdings"/>
              </a:rPr>
              <a:t></a:t>
            </a:r>
            <a:r>
              <a:rPr lang="fr-FR" sz="1500" dirty="0" smtClean="0">
                <a:solidFill>
                  <a:schemeClr val="tx2"/>
                </a:solidFill>
              </a:rPr>
              <a:t>Le parcours de formation de ce nouveau projet pour cette jeune femme est identifié : </a:t>
            </a:r>
          </a:p>
          <a:p>
            <a:pPr marL="0" indent="0" algn="just">
              <a:buNone/>
            </a:pPr>
            <a:r>
              <a:rPr lang="fr-FR" sz="1500" dirty="0" smtClean="0">
                <a:solidFill>
                  <a:schemeClr val="tx2"/>
                </a:solidFill>
                <a:sym typeface="Webdings"/>
              </a:rPr>
              <a:t></a:t>
            </a:r>
            <a:r>
              <a:rPr lang="fr-FR" sz="1500" dirty="0" smtClean="0">
                <a:solidFill>
                  <a:schemeClr val="tx2"/>
                </a:solidFill>
              </a:rPr>
              <a:t>100H de tutorat interne (financement AGEFIPH du cout pédagogique = les 100h du salaires des tuteurs)</a:t>
            </a:r>
          </a:p>
          <a:p>
            <a:pPr marL="0" indent="0" algn="just">
              <a:buNone/>
            </a:pPr>
            <a:r>
              <a:rPr lang="fr-FR" sz="1500" dirty="0" smtClean="0">
                <a:solidFill>
                  <a:schemeClr val="tx2"/>
                </a:solidFill>
                <a:sym typeface="Webdings"/>
              </a:rPr>
              <a:t></a:t>
            </a:r>
            <a:r>
              <a:rPr lang="fr-FR" sz="1500" dirty="0" smtClean="0">
                <a:solidFill>
                  <a:schemeClr val="tx2"/>
                </a:solidFill>
              </a:rPr>
              <a:t>Formation en salle : SAP, Excel I et II et Anglais (cofinancement des couts pédagogiques </a:t>
            </a:r>
            <a:r>
              <a:rPr lang="fr-FR" sz="1500" dirty="0" err="1" smtClean="0">
                <a:solidFill>
                  <a:schemeClr val="tx2"/>
                </a:solidFill>
              </a:rPr>
              <a:t>Agefiph</a:t>
            </a:r>
            <a:r>
              <a:rPr lang="fr-FR" sz="1500" dirty="0" smtClean="0">
                <a:solidFill>
                  <a:schemeClr val="tx2"/>
                </a:solidFill>
              </a:rPr>
              <a:t> et Plan de formation employeur)</a:t>
            </a:r>
          </a:p>
          <a:p>
            <a:pPr algn="just">
              <a:buFont typeface="Wingdings" panose="05000000000000000000" pitchFamily="2" charset="2"/>
              <a:buChar char="ü"/>
            </a:pPr>
            <a:endParaRPr lang="fr-FR" sz="1500" dirty="0" smtClean="0">
              <a:solidFill>
                <a:schemeClr val="tx2"/>
              </a:solidFill>
            </a:endParaRPr>
          </a:p>
          <a:p>
            <a:pPr marL="0" indent="0" algn="just">
              <a:buNone/>
            </a:pPr>
            <a:r>
              <a:rPr lang="fr-FR" sz="1500" dirty="0" smtClean="0">
                <a:solidFill>
                  <a:schemeClr val="tx2"/>
                </a:solidFill>
                <a:sym typeface="Wingdings"/>
              </a:rPr>
              <a:t> </a:t>
            </a:r>
            <a:r>
              <a:rPr lang="fr-FR" sz="1500" dirty="0" smtClean="0">
                <a:solidFill>
                  <a:schemeClr val="tx2"/>
                </a:solidFill>
              </a:rPr>
              <a:t>Il est également possible d’envisager </a:t>
            </a:r>
            <a:r>
              <a:rPr lang="fr-FR" sz="1500" b="1" dirty="0" smtClean="0">
                <a:solidFill>
                  <a:schemeClr val="tx2"/>
                </a:solidFill>
              </a:rPr>
              <a:t>des cofinancements de formation avec les OPCA dans le cadre de période professionnalisation ou autre pour permettre le maintien dans l’emploi du salarié</a:t>
            </a:r>
            <a:r>
              <a:rPr lang="fr-FR" sz="1500" dirty="0" smtClean="0">
                <a:solidFill>
                  <a:schemeClr val="tx2"/>
                </a:solidFill>
              </a:rPr>
              <a:t>.  L’</a:t>
            </a:r>
            <a:r>
              <a:rPr lang="fr-FR" sz="1500" dirty="0" err="1" smtClean="0">
                <a:solidFill>
                  <a:schemeClr val="tx2"/>
                </a:solidFill>
              </a:rPr>
              <a:t>agefiph</a:t>
            </a:r>
            <a:r>
              <a:rPr lang="fr-FR" sz="1500" dirty="0" smtClean="0">
                <a:solidFill>
                  <a:schemeClr val="tx2"/>
                </a:solidFill>
              </a:rPr>
              <a:t> n’intervient que pour le financement des couts pédagogiques sans plafond de prise en charge. La formation a pour objectif le maintien dans l’emploi du salarié en situation de handicap.</a:t>
            </a:r>
          </a:p>
          <a:p>
            <a:endParaRPr lang="fr-FR" sz="1500" dirty="0">
              <a:solidFill>
                <a:schemeClr val="accent1">
                  <a:lumMod val="75000"/>
                </a:schemeClr>
              </a:solidFill>
            </a:endParaRPr>
          </a:p>
          <a:p>
            <a:endParaRPr lang="fr-FR" sz="1800" dirty="0" smtClean="0">
              <a:solidFill>
                <a:schemeClr val="accent1">
                  <a:lumMod val="75000"/>
                </a:schemeClr>
              </a:solidFill>
            </a:endParaRPr>
          </a:p>
          <a:p>
            <a:endParaRPr lang="fr-FR" sz="1800" dirty="0">
              <a:solidFill>
                <a:schemeClr val="accent1">
                  <a:lumMod val="75000"/>
                </a:schemeClr>
              </a:solidFill>
            </a:endParaRPr>
          </a:p>
          <a:p>
            <a:endParaRPr lang="fr-FR" sz="1800" dirty="0">
              <a:solidFill>
                <a:schemeClr val="accent1">
                  <a:lumMod val="75000"/>
                </a:schemeClr>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621" y="188640"/>
            <a:ext cx="2293620" cy="1512168"/>
          </a:xfrm>
          <a:prstGeom prst="rect">
            <a:avLst/>
          </a:prstGeom>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65118"/>
            <a:ext cx="1782857" cy="6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700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ameth quadri LOGO VF"/>
          <p:cNvPicPr>
            <a:picLocks noChangeAspect="1" noChangeArrowheads="1"/>
          </p:cNvPicPr>
          <p:nvPr/>
        </p:nvPicPr>
        <p:blipFill>
          <a:blip r:embed="rId2" cstate="print"/>
          <a:srcRect/>
          <a:stretch>
            <a:fillRect/>
          </a:stretch>
        </p:blipFill>
        <p:spPr bwMode="auto">
          <a:xfrm>
            <a:off x="7668344" y="274638"/>
            <a:ext cx="1265613" cy="453875"/>
          </a:xfrm>
          <a:prstGeom prst="rect">
            <a:avLst/>
          </a:prstGeom>
          <a:noFill/>
          <a:ln w="9525">
            <a:noFill/>
            <a:miter lim="800000"/>
            <a:headEnd/>
            <a:tailEnd/>
          </a:ln>
        </p:spPr>
      </p:pic>
      <p:sp>
        <p:nvSpPr>
          <p:cNvPr id="4" name="Espace réservé du contenu 3"/>
          <p:cNvSpPr>
            <a:spLocks noGrp="1"/>
          </p:cNvSpPr>
          <p:nvPr>
            <p:ph idx="1"/>
          </p:nvPr>
        </p:nvSpPr>
        <p:spPr>
          <a:xfrm>
            <a:off x="323528" y="908720"/>
            <a:ext cx="8229600" cy="4525963"/>
          </a:xfrm>
        </p:spPr>
        <p:txBody>
          <a:bodyPr>
            <a:normAutofit/>
          </a:bodyPr>
          <a:lstStyle/>
          <a:p>
            <a:pPr marL="0" indent="0">
              <a:buNone/>
            </a:pPr>
            <a:endParaRPr lang="fr-FR" sz="1800" dirty="0">
              <a:solidFill>
                <a:srgbClr val="002060"/>
              </a:solidFill>
            </a:endParaRPr>
          </a:p>
          <a:p>
            <a:endParaRPr lang="fr-FR" sz="1800" dirty="0" smtClean="0">
              <a:solidFill>
                <a:schemeClr val="accent1">
                  <a:lumMod val="75000"/>
                </a:schemeClr>
              </a:solidFill>
            </a:endParaRPr>
          </a:p>
          <a:p>
            <a:endParaRPr lang="fr-FR" sz="1800" dirty="0">
              <a:solidFill>
                <a:schemeClr val="accent1">
                  <a:lumMod val="75000"/>
                </a:schemeClr>
              </a:solidFill>
            </a:endParaRPr>
          </a:p>
          <a:p>
            <a:endParaRPr lang="fr-FR" sz="1800" dirty="0">
              <a:solidFill>
                <a:schemeClr val="accent1">
                  <a:lumMod val="75000"/>
                </a:schemeClr>
              </a:solidFill>
            </a:endParaRPr>
          </a:p>
        </p:txBody>
      </p:sp>
      <p:graphicFrame>
        <p:nvGraphicFramePr>
          <p:cNvPr id="7" name="Tableau 6"/>
          <p:cNvGraphicFramePr>
            <a:graphicFrameLocks noGrp="1"/>
          </p:cNvGraphicFramePr>
          <p:nvPr/>
        </p:nvGraphicFramePr>
        <p:xfrm>
          <a:off x="457200" y="2224881"/>
          <a:ext cx="8229600" cy="3276600"/>
        </p:xfrm>
        <a:graphic>
          <a:graphicData uri="http://schemas.openxmlformats.org/drawingml/2006/table">
            <a:tbl>
              <a:tblPr firstRow="1" firstCol="1" bandRow="1"/>
              <a:tblGrid>
                <a:gridCol w="4114800"/>
                <a:gridCol w="4114800"/>
              </a:tblGrid>
              <a:tr h="2972888">
                <a:tc>
                  <a:txBody>
                    <a:bodyPr/>
                    <a:lstStyle/>
                    <a:p>
                      <a:pPr algn="just">
                        <a:lnSpc>
                          <a:spcPts val="1500"/>
                        </a:lnSpc>
                        <a:spcBef>
                          <a:spcPts val="600"/>
                        </a:spcBef>
                        <a:spcAft>
                          <a:spcPts val="600"/>
                        </a:spcAft>
                      </a:pPr>
                      <a:r>
                        <a:rPr lang="fr-FR" sz="900" u="sng" dirty="0">
                          <a:effectLst/>
                          <a:latin typeface="Arial"/>
                          <a:ea typeface="Times New Roman"/>
                        </a:rPr>
                        <a:t>Le salarié</a:t>
                      </a:r>
                      <a:r>
                        <a:rPr lang="fr-FR" sz="900" dirty="0">
                          <a:effectLst/>
                          <a:latin typeface="Arial"/>
                          <a:ea typeface="Times New Roman"/>
                        </a:rPr>
                        <a:t> :</a:t>
                      </a:r>
                    </a:p>
                    <a:p>
                      <a:pPr algn="just">
                        <a:lnSpc>
                          <a:spcPts val="1500"/>
                        </a:lnSpc>
                        <a:spcBef>
                          <a:spcPts val="600"/>
                        </a:spcBef>
                        <a:spcAft>
                          <a:spcPts val="600"/>
                        </a:spcAft>
                      </a:pPr>
                      <a:r>
                        <a:rPr lang="fr-FR" sz="900" dirty="0">
                          <a:solidFill>
                            <a:srgbClr val="00B050"/>
                          </a:solidFill>
                          <a:effectLst/>
                          <a:latin typeface="Arial"/>
                          <a:ea typeface="Times New Roman"/>
                        </a:rPr>
                        <a:t> </a:t>
                      </a:r>
                      <a:endParaRPr lang="fr-FR" sz="900" dirty="0">
                        <a:effectLst/>
                        <a:latin typeface="Arial"/>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Bef>
                          <a:spcPts val="600"/>
                        </a:spcBef>
                        <a:spcAft>
                          <a:spcPts val="600"/>
                        </a:spcAft>
                      </a:pPr>
                      <a:r>
                        <a:rPr lang="fr-FR" sz="900" dirty="0">
                          <a:effectLst/>
                          <a:latin typeface="Arial"/>
                          <a:ea typeface="Times New Roman"/>
                          <a:sym typeface="Wingdings"/>
                        </a:rPr>
                        <a:t></a:t>
                      </a:r>
                      <a:r>
                        <a:rPr lang="fr-FR" sz="900" dirty="0">
                          <a:effectLst/>
                          <a:latin typeface="Arial"/>
                          <a:ea typeface="Times New Roman"/>
                        </a:rPr>
                        <a:t>homme âgé de 42 ans</a:t>
                      </a:r>
                    </a:p>
                    <a:p>
                      <a:pPr marL="457200" algn="just">
                        <a:lnSpc>
                          <a:spcPts val="1500"/>
                        </a:lnSpc>
                        <a:spcBef>
                          <a:spcPts val="600"/>
                        </a:spcBef>
                        <a:spcAft>
                          <a:spcPts val="600"/>
                        </a:spcAft>
                      </a:pPr>
                      <a:r>
                        <a:rPr lang="fr-FR" sz="900" dirty="0">
                          <a:effectLst/>
                          <a:latin typeface="Arial"/>
                          <a:ea typeface="Times New Roman"/>
                          <a:sym typeface="Wingdings"/>
                        </a:rPr>
                        <a:t></a:t>
                      </a:r>
                      <a:r>
                        <a:rPr lang="fr-FR" sz="900" dirty="0">
                          <a:effectLst/>
                          <a:latin typeface="Arial"/>
                          <a:ea typeface="Times New Roman"/>
                        </a:rPr>
                        <a:t>En arrêt maladie depuis février 2014</a:t>
                      </a:r>
                    </a:p>
                    <a:p>
                      <a:pPr algn="just">
                        <a:lnSpc>
                          <a:spcPts val="1500"/>
                        </a:lnSpc>
                        <a:spcBef>
                          <a:spcPts val="600"/>
                        </a:spcBef>
                        <a:spcAft>
                          <a:spcPts val="600"/>
                        </a:spcAft>
                      </a:pPr>
                      <a:r>
                        <a:rPr lang="fr-FR" sz="900" dirty="0">
                          <a:effectLst/>
                          <a:latin typeface="Arial"/>
                          <a:ea typeface="Times New Roman"/>
                          <a:sym typeface="Wingdings"/>
                        </a:rPr>
                        <a:t></a:t>
                      </a:r>
                      <a:r>
                        <a:rPr lang="fr-FR" sz="900" dirty="0">
                          <a:effectLst/>
                          <a:latin typeface="Arial"/>
                          <a:ea typeface="Times New Roman"/>
                        </a:rPr>
                        <a:t>Déficience motrice </a:t>
                      </a:r>
                    </a:p>
                    <a:p>
                      <a:pPr algn="just">
                        <a:lnSpc>
                          <a:spcPts val="1500"/>
                        </a:lnSpc>
                        <a:spcBef>
                          <a:spcPts val="600"/>
                        </a:spcBef>
                        <a:spcAft>
                          <a:spcPts val="600"/>
                        </a:spcAft>
                      </a:pPr>
                      <a:r>
                        <a:rPr lang="fr-FR" sz="900" dirty="0">
                          <a:effectLst/>
                          <a:latin typeface="Arial"/>
                          <a:ea typeface="Times New Roman"/>
                          <a:sym typeface="Wingdings"/>
                        </a:rPr>
                        <a:t></a:t>
                      </a:r>
                      <a:r>
                        <a:rPr lang="fr-FR" sz="900" dirty="0">
                          <a:effectLst/>
                          <a:latin typeface="Arial"/>
                          <a:ea typeface="Times New Roman"/>
                        </a:rPr>
                        <a:t>En poste CDI temps plein depuis 01/13 sur un poste de manœuvre</a:t>
                      </a:r>
                    </a:p>
                    <a:p>
                      <a:pPr algn="just">
                        <a:lnSpc>
                          <a:spcPts val="1500"/>
                        </a:lnSpc>
                        <a:spcBef>
                          <a:spcPts val="600"/>
                        </a:spcBef>
                        <a:spcAft>
                          <a:spcPts val="600"/>
                        </a:spcAft>
                      </a:pPr>
                      <a:r>
                        <a:rPr lang="fr-FR" sz="900" dirty="0">
                          <a:effectLst/>
                          <a:latin typeface="Arial"/>
                          <a:ea typeface="Times New Roman"/>
                          <a:sym typeface="Wingdings"/>
                        </a:rPr>
                        <a:t></a:t>
                      </a:r>
                      <a:r>
                        <a:rPr lang="fr-FR" sz="900" dirty="0">
                          <a:effectLst/>
                          <a:latin typeface="Arial"/>
                          <a:ea typeface="Times New Roman"/>
                        </a:rPr>
                        <a:t>Le salarié confirme son adhésion </a:t>
                      </a:r>
                    </a:p>
                    <a:p>
                      <a:pPr algn="just">
                        <a:lnSpc>
                          <a:spcPts val="1500"/>
                        </a:lnSpc>
                        <a:spcBef>
                          <a:spcPts val="600"/>
                        </a:spcBef>
                        <a:spcAft>
                          <a:spcPts val="600"/>
                        </a:spcAft>
                      </a:pPr>
                      <a:r>
                        <a:rPr lang="fr-FR" sz="900" dirty="0">
                          <a:effectLst/>
                          <a:latin typeface="Arial"/>
                          <a:ea typeface="Times New Roman"/>
                        </a:rPr>
                        <a:t> </a:t>
                      </a:r>
                    </a:p>
                    <a:p>
                      <a:pPr algn="just">
                        <a:lnSpc>
                          <a:spcPts val="1500"/>
                        </a:lnSpc>
                        <a:spcBef>
                          <a:spcPts val="600"/>
                        </a:spcBef>
                        <a:spcAft>
                          <a:spcPts val="600"/>
                        </a:spcAft>
                      </a:pPr>
                      <a:r>
                        <a:rPr lang="fr-FR" sz="900" u="sng" dirty="0">
                          <a:effectLst/>
                          <a:latin typeface="Arial"/>
                          <a:ea typeface="Times New Roman"/>
                        </a:rPr>
                        <a:t>Ses attentes</a:t>
                      </a:r>
                      <a:r>
                        <a:rPr lang="fr-FR" sz="900" dirty="0">
                          <a:effectLst/>
                          <a:latin typeface="Arial"/>
                          <a:ea typeface="Times New Roman"/>
                        </a:rPr>
                        <a:t> :</a:t>
                      </a:r>
                    </a:p>
                    <a:p>
                      <a:pPr algn="just">
                        <a:lnSpc>
                          <a:spcPts val="1500"/>
                        </a:lnSpc>
                        <a:spcBef>
                          <a:spcPts val="600"/>
                        </a:spcBef>
                        <a:spcAft>
                          <a:spcPts val="600"/>
                        </a:spcAft>
                      </a:pPr>
                      <a:r>
                        <a:rPr lang="fr-FR" sz="900" dirty="0">
                          <a:effectLst/>
                          <a:latin typeface="Arial"/>
                          <a:ea typeface="Times New Roman"/>
                        </a:rPr>
                        <a:t>Conserver son emploi,</a:t>
                      </a:r>
                    </a:p>
                    <a:p>
                      <a:pPr algn="just">
                        <a:lnSpc>
                          <a:spcPts val="1500"/>
                        </a:lnSpc>
                        <a:spcBef>
                          <a:spcPts val="600"/>
                        </a:spcBef>
                        <a:spcAft>
                          <a:spcPts val="600"/>
                        </a:spcAft>
                      </a:pPr>
                      <a:r>
                        <a:rPr lang="fr-FR" sz="900" dirty="0">
                          <a:effectLst/>
                          <a:latin typeface="Arial"/>
                          <a:ea typeface="Times New Roman"/>
                        </a:rPr>
                        <a:t>Développer ses compétences,</a:t>
                      </a:r>
                    </a:p>
                    <a:p>
                      <a:pPr algn="just">
                        <a:lnSpc>
                          <a:spcPts val="1500"/>
                        </a:lnSpc>
                        <a:spcBef>
                          <a:spcPts val="600"/>
                        </a:spcBef>
                        <a:spcAft>
                          <a:spcPts val="600"/>
                        </a:spcAft>
                      </a:pPr>
                      <a:r>
                        <a:rPr lang="fr-FR" sz="900" dirty="0">
                          <a:effectLst/>
                          <a:latin typeface="Arial"/>
                          <a:ea typeface="Times New Roman"/>
                        </a:rPr>
                        <a:t>Eviter la désinsertion professionnelle.</a:t>
                      </a: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660225220"/>
              </p:ext>
            </p:extLst>
          </p:nvPr>
        </p:nvGraphicFramePr>
        <p:xfrm>
          <a:off x="457200" y="1484785"/>
          <a:ext cx="8229600" cy="4686300"/>
        </p:xfrm>
        <a:graphic>
          <a:graphicData uri="http://schemas.openxmlformats.org/drawingml/2006/table">
            <a:tbl>
              <a:tblPr firstRow="1" firstCol="1" bandRow="1">
                <a:tableStyleId>{5C22544A-7EE6-4342-B048-85BDC9FD1C3A}</a:tableStyleId>
              </a:tblPr>
              <a:tblGrid>
                <a:gridCol w="3466728"/>
                <a:gridCol w="4762872"/>
              </a:tblGrid>
              <a:tr h="4550097">
                <a:tc>
                  <a:txBody>
                    <a:bodyPr/>
                    <a:lstStyle/>
                    <a:p>
                      <a:pPr algn="just">
                        <a:lnSpc>
                          <a:spcPts val="1500"/>
                        </a:lnSpc>
                        <a:spcBef>
                          <a:spcPts val="600"/>
                        </a:spcBef>
                        <a:spcAft>
                          <a:spcPts val="600"/>
                        </a:spcAft>
                      </a:pPr>
                      <a:endParaRPr lang="fr-FR" sz="1600" u="sng" dirty="0" smtClean="0">
                        <a:effectLst/>
                      </a:endParaRPr>
                    </a:p>
                    <a:p>
                      <a:pPr algn="just">
                        <a:lnSpc>
                          <a:spcPts val="1500"/>
                        </a:lnSpc>
                        <a:spcBef>
                          <a:spcPts val="600"/>
                        </a:spcBef>
                        <a:spcAft>
                          <a:spcPts val="600"/>
                        </a:spcAft>
                      </a:pPr>
                      <a:r>
                        <a:rPr lang="fr-FR" sz="1600" u="sng" dirty="0" smtClean="0">
                          <a:solidFill>
                            <a:schemeClr val="tx2"/>
                          </a:solidFill>
                          <a:effectLst/>
                        </a:rPr>
                        <a:t>L'entreprise</a:t>
                      </a:r>
                      <a:r>
                        <a:rPr lang="fr-FR" sz="1600" dirty="0" smtClean="0">
                          <a:solidFill>
                            <a:schemeClr val="tx2"/>
                          </a:solidFill>
                          <a:effectLst/>
                        </a:rPr>
                        <a:t> </a:t>
                      </a:r>
                      <a:r>
                        <a:rPr lang="fr-FR" sz="1600" dirty="0">
                          <a:solidFill>
                            <a:schemeClr val="tx2"/>
                          </a:solidFill>
                          <a:effectLst/>
                        </a:rPr>
                        <a:t>:   </a:t>
                      </a:r>
                    </a:p>
                    <a:p>
                      <a:pPr algn="just">
                        <a:lnSpc>
                          <a:spcPts val="1500"/>
                        </a:lnSpc>
                        <a:spcBef>
                          <a:spcPts val="600"/>
                        </a:spcBef>
                        <a:spcAft>
                          <a:spcPts val="600"/>
                        </a:spcAft>
                      </a:pPr>
                      <a:r>
                        <a:rPr lang="fr-FR" sz="900" dirty="0">
                          <a:effectLst/>
                        </a:rPr>
                        <a:t> </a:t>
                      </a:r>
                      <a:endParaRPr lang="fr-FR" sz="900" dirty="0">
                        <a:effectLst/>
                        <a:latin typeface="Arial"/>
                        <a:ea typeface="Times New Roman"/>
                      </a:endParaRPr>
                    </a:p>
                  </a:txBody>
                  <a:tcPr marL="62223" marR="62223" marT="0" marB="0">
                    <a:solidFill>
                      <a:srgbClr val="92D050"/>
                    </a:solidFill>
                  </a:tcPr>
                </a:tc>
                <a:tc>
                  <a:txBody>
                    <a:bodyPr/>
                    <a:lstStyle/>
                    <a:p>
                      <a:pPr algn="just">
                        <a:lnSpc>
                          <a:spcPts val="1500"/>
                        </a:lnSpc>
                        <a:spcBef>
                          <a:spcPts val="600"/>
                        </a:spcBef>
                        <a:spcAft>
                          <a:spcPts val="600"/>
                        </a:spcAft>
                      </a:pPr>
                      <a:endParaRPr lang="fr-FR" sz="900" u="sng" dirty="0" smtClean="0">
                        <a:effectLst/>
                      </a:endParaRPr>
                    </a:p>
                    <a:p>
                      <a:pPr algn="just">
                        <a:lnSpc>
                          <a:spcPts val="1500"/>
                        </a:lnSpc>
                        <a:spcBef>
                          <a:spcPts val="600"/>
                        </a:spcBef>
                        <a:spcAft>
                          <a:spcPts val="600"/>
                        </a:spcAft>
                      </a:pPr>
                      <a:r>
                        <a:rPr lang="fr-FR" sz="1100" u="sng" dirty="0" smtClean="0">
                          <a:solidFill>
                            <a:schemeClr val="tx2"/>
                          </a:solidFill>
                          <a:effectLst/>
                        </a:rPr>
                        <a:t>Activité</a:t>
                      </a:r>
                      <a:r>
                        <a:rPr lang="fr-FR" sz="1100" dirty="0" smtClean="0">
                          <a:solidFill>
                            <a:schemeClr val="tx2"/>
                          </a:solidFill>
                          <a:effectLst/>
                        </a:rPr>
                        <a:t> </a:t>
                      </a:r>
                      <a:r>
                        <a:rPr lang="fr-FR" sz="1100" dirty="0">
                          <a:solidFill>
                            <a:schemeClr val="tx2"/>
                          </a:solidFill>
                          <a:effectLst/>
                        </a:rPr>
                        <a:t>: Chaudronnerie (installation de structures métalliques, chaudronnée et </a:t>
                      </a:r>
                      <a:r>
                        <a:rPr lang="fr-FR" sz="1100" baseline="0" dirty="0">
                          <a:solidFill>
                            <a:schemeClr val="tx2"/>
                          </a:solidFill>
                          <a:effectLst/>
                        </a:rPr>
                        <a:t>tuyauterie</a:t>
                      </a:r>
                      <a:r>
                        <a:rPr lang="fr-FR" sz="1100" dirty="0">
                          <a:solidFill>
                            <a:schemeClr val="tx2"/>
                          </a:solidFill>
                          <a:effectLst/>
                        </a:rPr>
                        <a:t>). Pas d’accord signé.</a:t>
                      </a:r>
                    </a:p>
                    <a:p>
                      <a:pPr algn="just">
                        <a:lnSpc>
                          <a:spcPts val="1500"/>
                        </a:lnSpc>
                        <a:spcBef>
                          <a:spcPts val="600"/>
                        </a:spcBef>
                        <a:spcAft>
                          <a:spcPts val="600"/>
                        </a:spcAft>
                      </a:pPr>
                      <a:r>
                        <a:rPr lang="fr-FR" sz="1100" u="sng" dirty="0">
                          <a:solidFill>
                            <a:schemeClr val="tx2"/>
                          </a:solidFill>
                          <a:effectLst/>
                        </a:rPr>
                        <a:t>Effectif</a:t>
                      </a:r>
                      <a:r>
                        <a:rPr lang="fr-FR" sz="1100" dirty="0">
                          <a:solidFill>
                            <a:schemeClr val="tx2"/>
                          </a:solidFill>
                          <a:effectLst/>
                        </a:rPr>
                        <a:t> : 23 salariés.</a:t>
                      </a:r>
                    </a:p>
                    <a:p>
                      <a:pPr algn="just">
                        <a:lnSpc>
                          <a:spcPts val="1500"/>
                        </a:lnSpc>
                        <a:spcBef>
                          <a:spcPts val="600"/>
                        </a:spcBef>
                        <a:spcAft>
                          <a:spcPts val="600"/>
                        </a:spcAft>
                      </a:pPr>
                      <a:r>
                        <a:rPr lang="fr-FR" sz="1100" u="sng" dirty="0">
                          <a:solidFill>
                            <a:schemeClr val="tx2"/>
                          </a:solidFill>
                          <a:effectLst/>
                        </a:rPr>
                        <a:t>Date de création</a:t>
                      </a:r>
                      <a:r>
                        <a:rPr lang="fr-FR" sz="1100" dirty="0">
                          <a:solidFill>
                            <a:schemeClr val="tx2"/>
                          </a:solidFill>
                          <a:effectLst/>
                        </a:rPr>
                        <a:t> : 1982</a:t>
                      </a:r>
                    </a:p>
                    <a:p>
                      <a:pPr algn="just">
                        <a:lnSpc>
                          <a:spcPts val="1500"/>
                        </a:lnSpc>
                        <a:spcBef>
                          <a:spcPts val="600"/>
                        </a:spcBef>
                        <a:spcAft>
                          <a:spcPts val="600"/>
                        </a:spcAft>
                      </a:pPr>
                      <a:r>
                        <a:rPr lang="fr-FR" sz="1100" u="sng" dirty="0">
                          <a:solidFill>
                            <a:schemeClr val="tx2"/>
                          </a:solidFill>
                          <a:effectLst/>
                        </a:rPr>
                        <a:t>Personne à contacter</a:t>
                      </a:r>
                      <a:r>
                        <a:rPr lang="fr-FR" sz="1100" dirty="0">
                          <a:solidFill>
                            <a:schemeClr val="tx2"/>
                          </a:solidFill>
                          <a:effectLst/>
                        </a:rPr>
                        <a:t> : M B gérant (il confirme son adhésion pour maintenir le salarié en poste et souhaite être présent au rendez-vous).</a:t>
                      </a:r>
                    </a:p>
                    <a:p>
                      <a:pPr algn="just">
                        <a:lnSpc>
                          <a:spcPts val="1500"/>
                        </a:lnSpc>
                        <a:spcBef>
                          <a:spcPts val="600"/>
                        </a:spcBef>
                        <a:spcAft>
                          <a:spcPts val="600"/>
                        </a:spcAft>
                      </a:pPr>
                      <a:r>
                        <a:rPr lang="fr-FR" sz="1100" dirty="0">
                          <a:solidFill>
                            <a:schemeClr val="tx2"/>
                          </a:solidFill>
                          <a:effectLst/>
                        </a:rPr>
                        <a:t> </a:t>
                      </a:r>
                    </a:p>
                    <a:p>
                      <a:pPr algn="just">
                        <a:lnSpc>
                          <a:spcPts val="1500"/>
                        </a:lnSpc>
                        <a:spcBef>
                          <a:spcPts val="600"/>
                        </a:spcBef>
                        <a:spcAft>
                          <a:spcPts val="600"/>
                        </a:spcAft>
                      </a:pPr>
                      <a:r>
                        <a:rPr lang="fr-FR" sz="1100" u="sng" dirty="0">
                          <a:solidFill>
                            <a:schemeClr val="tx2"/>
                          </a:solidFill>
                          <a:effectLst/>
                        </a:rPr>
                        <a:t>Ses attentes</a:t>
                      </a:r>
                      <a:r>
                        <a:rPr lang="fr-FR" sz="1100" dirty="0">
                          <a:solidFill>
                            <a:schemeClr val="tx2"/>
                          </a:solidFill>
                          <a:effectLst/>
                        </a:rPr>
                        <a:t> :</a:t>
                      </a:r>
                    </a:p>
                    <a:p>
                      <a:pPr algn="just">
                        <a:lnSpc>
                          <a:spcPts val="1500"/>
                        </a:lnSpc>
                        <a:spcBef>
                          <a:spcPts val="600"/>
                        </a:spcBef>
                        <a:spcAft>
                          <a:spcPts val="600"/>
                        </a:spcAft>
                      </a:pPr>
                      <a:r>
                        <a:rPr lang="fr-FR" sz="1100" dirty="0">
                          <a:solidFill>
                            <a:schemeClr val="tx2"/>
                          </a:solidFill>
                          <a:effectLst/>
                        </a:rPr>
                        <a:t>Eviter la détérioration de la santé de son salarié,</a:t>
                      </a:r>
                    </a:p>
                    <a:p>
                      <a:pPr algn="just">
                        <a:lnSpc>
                          <a:spcPts val="1500"/>
                        </a:lnSpc>
                        <a:spcBef>
                          <a:spcPts val="600"/>
                        </a:spcBef>
                        <a:spcAft>
                          <a:spcPts val="600"/>
                        </a:spcAft>
                      </a:pPr>
                      <a:r>
                        <a:rPr lang="fr-FR" sz="1100" dirty="0">
                          <a:solidFill>
                            <a:schemeClr val="tx2"/>
                          </a:solidFill>
                          <a:effectLst/>
                        </a:rPr>
                        <a:t>Maintenir son activité et garder des compétences dans son établissement,</a:t>
                      </a:r>
                    </a:p>
                    <a:p>
                      <a:pPr algn="just">
                        <a:lnSpc>
                          <a:spcPts val="1500"/>
                        </a:lnSpc>
                        <a:spcBef>
                          <a:spcPts val="600"/>
                        </a:spcBef>
                        <a:spcAft>
                          <a:spcPts val="600"/>
                        </a:spcAft>
                      </a:pPr>
                      <a:r>
                        <a:rPr lang="fr-FR" sz="1100" dirty="0">
                          <a:solidFill>
                            <a:schemeClr val="tx2"/>
                          </a:solidFill>
                          <a:effectLst/>
                        </a:rPr>
                        <a:t>Répondre à ses obligations légales,</a:t>
                      </a:r>
                    </a:p>
                    <a:p>
                      <a:pPr algn="just">
                        <a:lnSpc>
                          <a:spcPts val="1500"/>
                        </a:lnSpc>
                        <a:spcBef>
                          <a:spcPts val="600"/>
                        </a:spcBef>
                        <a:spcAft>
                          <a:spcPts val="600"/>
                        </a:spcAft>
                      </a:pPr>
                      <a:r>
                        <a:rPr lang="fr-FR" sz="1100" dirty="0">
                          <a:solidFill>
                            <a:schemeClr val="tx2"/>
                          </a:solidFill>
                          <a:effectLst/>
                        </a:rPr>
                        <a:t>Eviter un contentieux.</a:t>
                      </a:r>
                    </a:p>
                    <a:p>
                      <a:pPr algn="just">
                        <a:lnSpc>
                          <a:spcPts val="1500"/>
                        </a:lnSpc>
                        <a:spcBef>
                          <a:spcPts val="600"/>
                        </a:spcBef>
                        <a:spcAft>
                          <a:spcPts val="600"/>
                        </a:spcAft>
                      </a:pPr>
                      <a:r>
                        <a:rPr lang="fr-FR" sz="1050" dirty="0">
                          <a:effectLst/>
                        </a:rPr>
                        <a:t> </a:t>
                      </a:r>
                    </a:p>
                    <a:p>
                      <a:pPr algn="just">
                        <a:lnSpc>
                          <a:spcPts val="1500"/>
                        </a:lnSpc>
                        <a:spcBef>
                          <a:spcPts val="600"/>
                        </a:spcBef>
                        <a:spcAft>
                          <a:spcPts val="600"/>
                        </a:spcAft>
                      </a:pPr>
                      <a:r>
                        <a:rPr lang="fr-FR" sz="900" dirty="0">
                          <a:effectLst/>
                        </a:rPr>
                        <a:t> </a:t>
                      </a:r>
                      <a:endParaRPr lang="fr-FR" sz="900" dirty="0">
                        <a:effectLst/>
                        <a:latin typeface="Arial"/>
                        <a:ea typeface="Times New Roman"/>
                      </a:endParaRPr>
                    </a:p>
                  </a:txBody>
                  <a:tcPr marL="62223" marR="62223" marT="0" marB="0">
                    <a:solidFill>
                      <a:srgbClr val="92D050"/>
                    </a:solidFill>
                  </a:tcPr>
                </a:tc>
              </a:tr>
            </a:tbl>
          </a:graphicData>
        </a:graphic>
      </p:graphicFrame>
    </p:spTree>
    <p:extLst>
      <p:ext uri="{BB962C8B-B14F-4D97-AF65-F5344CB8AC3E}">
        <p14:creationId xmlns:p14="http://schemas.microsoft.com/office/powerpoint/2010/main" val="2060395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Aménagement de poste</a:t>
            </a:r>
            <a:endParaRPr lang="fr-FR" dirty="0"/>
          </a:p>
        </p:txBody>
      </p:sp>
      <p:graphicFrame>
        <p:nvGraphicFramePr>
          <p:cNvPr id="5" name="Espace réservé du contenu 4"/>
          <p:cNvGraphicFramePr>
            <a:graphicFrameLocks noGrp="1"/>
          </p:cNvGraphicFramePr>
          <p:nvPr>
            <p:ph idx="1"/>
          </p:nvPr>
        </p:nvGraphicFramePr>
        <p:xfrm>
          <a:off x="457200" y="2224881"/>
          <a:ext cx="8229600" cy="3276600"/>
        </p:xfrm>
        <a:graphic>
          <a:graphicData uri="http://schemas.openxmlformats.org/drawingml/2006/table">
            <a:tbl>
              <a:tblPr firstRow="1" firstCol="1" bandRow="1">
                <a:tableStyleId>{5C22544A-7EE6-4342-B048-85BDC9FD1C3A}</a:tableStyleId>
              </a:tblPr>
              <a:tblGrid>
                <a:gridCol w="4114800"/>
                <a:gridCol w="4114800"/>
              </a:tblGrid>
              <a:tr h="2972888">
                <a:tc>
                  <a:txBody>
                    <a:bodyPr/>
                    <a:lstStyle/>
                    <a:p>
                      <a:pPr algn="just">
                        <a:lnSpc>
                          <a:spcPts val="1500"/>
                        </a:lnSpc>
                        <a:spcBef>
                          <a:spcPts val="600"/>
                        </a:spcBef>
                        <a:spcAft>
                          <a:spcPts val="600"/>
                        </a:spcAft>
                      </a:pPr>
                      <a:r>
                        <a:rPr lang="fr-FR" sz="900" u="sng" dirty="0">
                          <a:effectLst/>
                        </a:rPr>
                        <a:t>Le salarié</a:t>
                      </a:r>
                      <a:r>
                        <a:rPr lang="fr-FR" sz="900" dirty="0">
                          <a:effectLst/>
                        </a:rPr>
                        <a:t> :</a:t>
                      </a:r>
                    </a:p>
                    <a:p>
                      <a:pPr algn="just">
                        <a:lnSpc>
                          <a:spcPts val="1500"/>
                        </a:lnSpc>
                        <a:spcBef>
                          <a:spcPts val="600"/>
                        </a:spcBef>
                        <a:spcAft>
                          <a:spcPts val="600"/>
                        </a:spcAft>
                      </a:pPr>
                      <a:r>
                        <a:rPr lang="fr-FR" sz="900" dirty="0">
                          <a:effectLst/>
                        </a:rPr>
                        <a:t> </a:t>
                      </a:r>
                      <a:endParaRPr lang="fr-FR" sz="900" dirty="0">
                        <a:effectLst/>
                        <a:latin typeface="Arial"/>
                        <a:ea typeface="Times New Roman"/>
                      </a:endParaRPr>
                    </a:p>
                  </a:txBody>
                  <a:tcPr marL="62223" marR="62223" marT="0" marB="0"/>
                </a:tc>
                <a:tc>
                  <a:txBody>
                    <a:bodyPr/>
                    <a:lstStyle/>
                    <a:p>
                      <a:pPr algn="just">
                        <a:lnSpc>
                          <a:spcPts val="1500"/>
                        </a:lnSpc>
                        <a:spcBef>
                          <a:spcPts val="600"/>
                        </a:spcBef>
                        <a:spcAft>
                          <a:spcPts val="600"/>
                        </a:spcAft>
                      </a:pPr>
                      <a:r>
                        <a:rPr lang="fr-FR" sz="900" dirty="0">
                          <a:effectLst/>
                          <a:sym typeface="Wingdings"/>
                        </a:rPr>
                        <a:t></a:t>
                      </a:r>
                      <a:r>
                        <a:rPr lang="fr-FR" sz="900" dirty="0">
                          <a:effectLst/>
                        </a:rPr>
                        <a:t>homme âgé de 42 ans</a:t>
                      </a:r>
                    </a:p>
                    <a:p>
                      <a:pPr marL="457200" algn="just">
                        <a:lnSpc>
                          <a:spcPts val="1500"/>
                        </a:lnSpc>
                        <a:spcBef>
                          <a:spcPts val="600"/>
                        </a:spcBef>
                        <a:spcAft>
                          <a:spcPts val="600"/>
                        </a:spcAft>
                      </a:pPr>
                      <a:r>
                        <a:rPr lang="fr-FR" sz="900" dirty="0">
                          <a:effectLst/>
                          <a:sym typeface="Wingdings"/>
                        </a:rPr>
                        <a:t></a:t>
                      </a:r>
                      <a:r>
                        <a:rPr lang="fr-FR" sz="900" dirty="0">
                          <a:effectLst/>
                        </a:rPr>
                        <a:t>En arrêt maladie depuis février 2014</a:t>
                      </a:r>
                    </a:p>
                    <a:p>
                      <a:pPr algn="just">
                        <a:lnSpc>
                          <a:spcPts val="1500"/>
                        </a:lnSpc>
                        <a:spcBef>
                          <a:spcPts val="600"/>
                        </a:spcBef>
                        <a:spcAft>
                          <a:spcPts val="600"/>
                        </a:spcAft>
                      </a:pPr>
                      <a:r>
                        <a:rPr lang="fr-FR" sz="900" dirty="0">
                          <a:effectLst/>
                          <a:sym typeface="Wingdings"/>
                        </a:rPr>
                        <a:t></a:t>
                      </a:r>
                      <a:r>
                        <a:rPr lang="fr-FR" sz="900" dirty="0">
                          <a:effectLst/>
                        </a:rPr>
                        <a:t>Déficience motrice </a:t>
                      </a:r>
                    </a:p>
                    <a:p>
                      <a:pPr algn="just">
                        <a:lnSpc>
                          <a:spcPts val="1500"/>
                        </a:lnSpc>
                        <a:spcBef>
                          <a:spcPts val="600"/>
                        </a:spcBef>
                        <a:spcAft>
                          <a:spcPts val="600"/>
                        </a:spcAft>
                      </a:pPr>
                      <a:r>
                        <a:rPr lang="fr-FR" sz="900" dirty="0">
                          <a:effectLst/>
                          <a:sym typeface="Wingdings"/>
                        </a:rPr>
                        <a:t></a:t>
                      </a:r>
                      <a:r>
                        <a:rPr lang="fr-FR" sz="900" dirty="0">
                          <a:effectLst/>
                        </a:rPr>
                        <a:t>En poste CDI temps plein depuis 01/13 sur un poste de manœuvre</a:t>
                      </a:r>
                    </a:p>
                    <a:p>
                      <a:pPr algn="just">
                        <a:lnSpc>
                          <a:spcPts val="1500"/>
                        </a:lnSpc>
                        <a:spcBef>
                          <a:spcPts val="600"/>
                        </a:spcBef>
                        <a:spcAft>
                          <a:spcPts val="600"/>
                        </a:spcAft>
                      </a:pPr>
                      <a:r>
                        <a:rPr lang="fr-FR" sz="900" dirty="0">
                          <a:effectLst/>
                          <a:sym typeface="Wingdings"/>
                        </a:rPr>
                        <a:t></a:t>
                      </a:r>
                      <a:r>
                        <a:rPr lang="fr-FR" sz="900" dirty="0">
                          <a:effectLst/>
                        </a:rPr>
                        <a:t>Le salarié confirme son adhésion </a:t>
                      </a:r>
                    </a:p>
                    <a:p>
                      <a:pPr algn="just">
                        <a:lnSpc>
                          <a:spcPts val="1500"/>
                        </a:lnSpc>
                        <a:spcBef>
                          <a:spcPts val="600"/>
                        </a:spcBef>
                        <a:spcAft>
                          <a:spcPts val="600"/>
                        </a:spcAft>
                      </a:pPr>
                      <a:r>
                        <a:rPr lang="fr-FR" sz="900" dirty="0">
                          <a:effectLst/>
                        </a:rPr>
                        <a:t> </a:t>
                      </a:r>
                    </a:p>
                    <a:p>
                      <a:pPr algn="just">
                        <a:lnSpc>
                          <a:spcPts val="1500"/>
                        </a:lnSpc>
                        <a:spcBef>
                          <a:spcPts val="600"/>
                        </a:spcBef>
                        <a:spcAft>
                          <a:spcPts val="600"/>
                        </a:spcAft>
                      </a:pPr>
                      <a:r>
                        <a:rPr lang="fr-FR" sz="900" u="sng" dirty="0">
                          <a:effectLst/>
                        </a:rPr>
                        <a:t>Ses attentes</a:t>
                      </a:r>
                      <a:r>
                        <a:rPr lang="fr-FR" sz="900" dirty="0">
                          <a:effectLst/>
                        </a:rPr>
                        <a:t> :</a:t>
                      </a:r>
                    </a:p>
                    <a:p>
                      <a:pPr algn="just">
                        <a:lnSpc>
                          <a:spcPts val="1500"/>
                        </a:lnSpc>
                        <a:spcBef>
                          <a:spcPts val="600"/>
                        </a:spcBef>
                        <a:spcAft>
                          <a:spcPts val="600"/>
                        </a:spcAft>
                      </a:pPr>
                      <a:r>
                        <a:rPr lang="fr-FR" sz="900" dirty="0">
                          <a:effectLst/>
                        </a:rPr>
                        <a:t>Conserver son emploi,</a:t>
                      </a:r>
                    </a:p>
                    <a:p>
                      <a:pPr algn="just">
                        <a:lnSpc>
                          <a:spcPts val="1500"/>
                        </a:lnSpc>
                        <a:spcBef>
                          <a:spcPts val="600"/>
                        </a:spcBef>
                        <a:spcAft>
                          <a:spcPts val="600"/>
                        </a:spcAft>
                      </a:pPr>
                      <a:r>
                        <a:rPr lang="fr-FR" sz="900" dirty="0">
                          <a:effectLst/>
                        </a:rPr>
                        <a:t>Développer ses compétences,</a:t>
                      </a:r>
                    </a:p>
                    <a:p>
                      <a:pPr algn="just">
                        <a:lnSpc>
                          <a:spcPts val="1500"/>
                        </a:lnSpc>
                        <a:spcBef>
                          <a:spcPts val="600"/>
                        </a:spcBef>
                        <a:spcAft>
                          <a:spcPts val="600"/>
                        </a:spcAft>
                      </a:pPr>
                      <a:r>
                        <a:rPr lang="fr-FR" sz="900" dirty="0">
                          <a:effectLst/>
                        </a:rPr>
                        <a:t>Eviter la désinsertion professionnelle.</a:t>
                      </a:r>
                      <a:endParaRPr lang="fr-FR" sz="900" dirty="0">
                        <a:effectLst/>
                        <a:latin typeface="Arial"/>
                        <a:ea typeface="Times New Roman"/>
                      </a:endParaRPr>
                    </a:p>
                  </a:txBody>
                  <a:tcPr marL="62223" marR="62223" marT="0" marB="0"/>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381067215"/>
              </p:ext>
            </p:extLst>
          </p:nvPr>
        </p:nvGraphicFramePr>
        <p:xfrm>
          <a:off x="457200" y="1700808"/>
          <a:ext cx="8229600" cy="4176464"/>
        </p:xfrm>
        <a:graphic>
          <a:graphicData uri="http://schemas.openxmlformats.org/drawingml/2006/table">
            <a:tbl>
              <a:tblPr firstRow="1" firstCol="1" bandRow="1">
                <a:tableStyleId>{5C22544A-7EE6-4342-B048-85BDC9FD1C3A}</a:tableStyleId>
              </a:tblPr>
              <a:tblGrid>
                <a:gridCol w="3250704"/>
                <a:gridCol w="4978896"/>
              </a:tblGrid>
              <a:tr h="4176464">
                <a:tc>
                  <a:txBody>
                    <a:bodyPr/>
                    <a:lstStyle/>
                    <a:p>
                      <a:pPr algn="just">
                        <a:lnSpc>
                          <a:spcPts val="1500"/>
                        </a:lnSpc>
                        <a:spcBef>
                          <a:spcPts val="600"/>
                        </a:spcBef>
                        <a:spcAft>
                          <a:spcPts val="600"/>
                        </a:spcAft>
                      </a:pPr>
                      <a:endParaRPr lang="fr-FR" sz="1600" u="sng" dirty="0" smtClean="0">
                        <a:effectLst/>
                      </a:endParaRPr>
                    </a:p>
                    <a:p>
                      <a:pPr algn="just">
                        <a:lnSpc>
                          <a:spcPts val="1500"/>
                        </a:lnSpc>
                        <a:spcBef>
                          <a:spcPts val="600"/>
                        </a:spcBef>
                        <a:spcAft>
                          <a:spcPts val="600"/>
                        </a:spcAft>
                      </a:pPr>
                      <a:r>
                        <a:rPr lang="fr-FR" sz="1600" u="sng" dirty="0" smtClean="0">
                          <a:solidFill>
                            <a:schemeClr val="tx2"/>
                          </a:solidFill>
                          <a:effectLst/>
                        </a:rPr>
                        <a:t>Le </a:t>
                      </a:r>
                      <a:r>
                        <a:rPr lang="fr-FR" sz="1600" u="sng" dirty="0">
                          <a:solidFill>
                            <a:schemeClr val="tx2"/>
                          </a:solidFill>
                          <a:effectLst/>
                        </a:rPr>
                        <a:t>salarié</a:t>
                      </a:r>
                      <a:r>
                        <a:rPr lang="fr-FR" sz="1600" dirty="0">
                          <a:solidFill>
                            <a:schemeClr val="tx2"/>
                          </a:solidFill>
                          <a:effectLst/>
                        </a:rPr>
                        <a:t> :</a:t>
                      </a:r>
                    </a:p>
                    <a:p>
                      <a:pPr algn="just">
                        <a:lnSpc>
                          <a:spcPts val="1500"/>
                        </a:lnSpc>
                        <a:spcBef>
                          <a:spcPts val="600"/>
                        </a:spcBef>
                        <a:spcAft>
                          <a:spcPts val="600"/>
                        </a:spcAft>
                      </a:pPr>
                      <a:r>
                        <a:rPr lang="fr-FR" sz="900" dirty="0">
                          <a:effectLst/>
                        </a:rPr>
                        <a:t> </a:t>
                      </a:r>
                      <a:endParaRPr lang="fr-FR" sz="900" dirty="0">
                        <a:effectLst/>
                        <a:latin typeface="Arial"/>
                        <a:ea typeface="Times New Roman"/>
                      </a:endParaRPr>
                    </a:p>
                  </a:txBody>
                  <a:tcPr marL="62223" marR="62223" marT="0" marB="0">
                    <a:solidFill>
                      <a:srgbClr val="92D050"/>
                    </a:solidFill>
                  </a:tcPr>
                </a:tc>
                <a:tc>
                  <a:txBody>
                    <a:bodyPr/>
                    <a:lstStyle/>
                    <a:p>
                      <a:pPr algn="just">
                        <a:lnSpc>
                          <a:spcPts val="1500"/>
                        </a:lnSpc>
                        <a:spcBef>
                          <a:spcPts val="600"/>
                        </a:spcBef>
                        <a:spcAft>
                          <a:spcPts val="600"/>
                        </a:spcAft>
                      </a:pPr>
                      <a:endParaRPr lang="fr-FR" sz="1100" dirty="0" smtClean="0">
                        <a:effectLst/>
                        <a:sym typeface="Wingdings"/>
                      </a:endParaRPr>
                    </a:p>
                    <a:p>
                      <a:pPr algn="just">
                        <a:lnSpc>
                          <a:spcPts val="1500"/>
                        </a:lnSpc>
                        <a:spcBef>
                          <a:spcPts val="600"/>
                        </a:spcBef>
                        <a:spcAft>
                          <a:spcPts val="600"/>
                        </a:spcAft>
                      </a:pPr>
                      <a:r>
                        <a:rPr lang="fr-FR" sz="1100" dirty="0" smtClean="0">
                          <a:solidFill>
                            <a:schemeClr val="tx2"/>
                          </a:solidFill>
                          <a:effectLst/>
                          <a:sym typeface="Wingdings"/>
                        </a:rPr>
                        <a:t> </a:t>
                      </a:r>
                      <a:r>
                        <a:rPr lang="fr-FR" sz="1100" dirty="0" smtClean="0">
                          <a:solidFill>
                            <a:schemeClr val="tx2"/>
                          </a:solidFill>
                          <a:effectLst/>
                        </a:rPr>
                        <a:t>homme </a:t>
                      </a:r>
                      <a:r>
                        <a:rPr lang="fr-FR" sz="1100" dirty="0">
                          <a:solidFill>
                            <a:schemeClr val="tx2"/>
                          </a:solidFill>
                          <a:effectLst/>
                        </a:rPr>
                        <a:t>âgé de 42 </a:t>
                      </a:r>
                      <a:r>
                        <a:rPr lang="fr-FR" sz="1100" dirty="0" smtClean="0">
                          <a:solidFill>
                            <a:schemeClr val="tx2"/>
                          </a:solidFill>
                          <a:effectLst/>
                        </a:rPr>
                        <a:t>ans</a:t>
                      </a:r>
                    </a:p>
                    <a:p>
                      <a:pPr algn="just">
                        <a:lnSpc>
                          <a:spcPts val="1500"/>
                        </a:lnSpc>
                        <a:spcBef>
                          <a:spcPts val="600"/>
                        </a:spcBef>
                        <a:spcAft>
                          <a:spcPts val="600"/>
                        </a:spcAft>
                      </a:pPr>
                      <a:r>
                        <a:rPr lang="fr-FR" sz="1100" dirty="0" smtClean="0">
                          <a:solidFill>
                            <a:schemeClr val="tx2"/>
                          </a:solidFill>
                          <a:effectLst/>
                          <a:sym typeface="Wingdings"/>
                        </a:rPr>
                        <a:t> </a:t>
                      </a:r>
                      <a:r>
                        <a:rPr lang="fr-FR" sz="1100" dirty="0" smtClean="0">
                          <a:solidFill>
                            <a:schemeClr val="tx2"/>
                          </a:solidFill>
                          <a:effectLst/>
                        </a:rPr>
                        <a:t>En </a:t>
                      </a:r>
                      <a:r>
                        <a:rPr lang="fr-FR" sz="1100" dirty="0">
                          <a:solidFill>
                            <a:schemeClr val="tx2"/>
                          </a:solidFill>
                          <a:effectLst/>
                        </a:rPr>
                        <a:t>arrêt maladie depuis février 2014</a:t>
                      </a:r>
                    </a:p>
                    <a:p>
                      <a:pPr algn="just">
                        <a:lnSpc>
                          <a:spcPts val="1500"/>
                        </a:lnSpc>
                        <a:spcBef>
                          <a:spcPts val="600"/>
                        </a:spcBef>
                        <a:spcAft>
                          <a:spcPts val="600"/>
                        </a:spcAft>
                      </a:pPr>
                      <a:r>
                        <a:rPr lang="fr-FR" sz="1100" dirty="0" smtClean="0">
                          <a:solidFill>
                            <a:schemeClr val="tx2"/>
                          </a:solidFill>
                          <a:effectLst/>
                          <a:sym typeface="Wingdings"/>
                        </a:rPr>
                        <a:t> </a:t>
                      </a:r>
                      <a:r>
                        <a:rPr lang="fr-FR" sz="1100" dirty="0" smtClean="0">
                          <a:solidFill>
                            <a:schemeClr val="tx2"/>
                          </a:solidFill>
                          <a:effectLst/>
                        </a:rPr>
                        <a:t>Déficience </a:t>
                      </a:r>
                      <a:r>
                        <a:rPr lang="fr-FR" sz="1100" dirty="0">
                          <a:solidFill>
                            <a:schemeClr val="tx2"/>
                          </a:solidFill>
                          <a:effectLst/>
                        </a:rPr>
                        <a:t>motrice </a:t>
                      </a:r>
                    </a:p>
                    <a:p>
                      <a:pPr algn="just">
                        <a:lnSpc>
                          <a:spcPts val="1500"/>
                        </a:lnSpc>
                        <a:spcBef>
                          <a:spcPts val="600"/>
                        </a:spcBef>
                        <a:spcAft>
                          <a:spcPts val="600"/>
                        </a:spcAft>
                      </a:pPr>
                      <a:r>
                        <a:rPr lang="fr-FR" sz="1100" dirty="0" smtClean="0">
                          <a:solidFill>
                            <a:schemeClr val="tx2"/>
                          </a:solidFill>
                          <a:effectLst/>
                          <a:sym typeface="Wingdings"/>
                        </a:rPr>
                        <a:t> </a:t>
                      </a:r>
                      <a:r>
                        <a:rPr lang="fr-FR" sz="1100" dirty="0" smtClean="0">
                          <a:solidFill>
                            <a:schemeClr val="tx2"/>
                          </a:solidFill>
                          <a:effectLst/>
                        </a:rPr>
                        <a:t>En </a:t>
                      </a:r>
                      <a:r>
                        <a:rPr lang="fr-FR" sz="1100" dirty="0">
                          <a:solidFill>
                            <a:schemeClr val="tx2"/>
                          </a:solidFill>
                          <a:effectLst/>
                        </a:rPr>
                        <a:t>poste CDI temps plein depuis 01/13 sur un poste de manœuvre</a:t>
                      </a:r>
                    </a:p>
                    <a:p>
                      <a:pPr algn="just">
                        <a:lnSpc>
                          <a:spcPts val="1500"/>
                        </a:lnSpc>
                        <a:spcBef>
                          <a:spcPts val="600"/>
                        </a:spcBef>
                        <a:spcAft>
                          <a:spcPts val="600"/>
                        </a:spcAft>
                      </a:pPr>
                      <a:r>
                        <a:rPr lang="fr-FR" sz="1100" dirty="0" smtClean="0">
                          <a:solidFill>
                            <a:schemeClr val="tx2"/>
                          </a:solidFill>
                          <a:effectLst/>
                          <a:sym typeface="Wingdings"/>
                        </a:rPr>
                        <a:t> </a:t>
                      </a:r>
                      <a:r>
                        <a:rPr lang="fr-FR" sz="1100" dirty="0" smtClean="0">
                          <a:solidFill>
                            <a:schemeClr val="tx2"/>
                          </a:solidFill>
                          <a:effectLst/>
                        </a:rPr>
                        <a:t>Le </a:t>
                      </a:r>
                      <a:r>
                        <a:rPr lang="fr-FR" sz="1100" dirty="0">
                          <a:solidFill>
                            <a:schemeClr val="tx2"/>
                          </a:solidFill>
                          <a:effectLst/>
                        </a:rPr>
                        <a:t>salarié confirme son adhésion </a:t>
                      </a:r>
                    </a:p>
                    <a:p>
                      <a:pPr algn="just">
                        <a:lnSpc>
                          <a:spcPts val="1500"/>
                        </a:lnSpc>
                        <a:spcBef>
                          <a:spcPts val="600"/>
                        </a:spcBef>
                        <a:spcAft>
                          <a:spcPts val="600"/>
                        </a:spcAft>
                      </a:pPr>
                      <a:r>
                        <a:rPr lang="fr-FR" sz="1100" dirty="0">
                          <a:solidFill>
                            <a:schemeClr val="tx2"/>
                          </a:solidFill>
                          <a:effectLst/>
                        </a:rPr>
                        <a:t> </a:t>
                      </a:r>
                    </a:p>
                    <a:p>
                      <a:pPr algn="just">
                        <a:lnSpc>
                          <a:spcPts val="1500"/>
                        </a:lnSpc>
                        <a:spcBef>
                          <a:spcPts val="600"/>
                        </a:spcBef>
                        <a:spcAft>
                          <a:spcPts val="600"/>
                        </a:spcAft>
                      </a:pPr>
                      <a:r>
                        <a:rPr lang="fr-FR" sz="1100" u="sng" dirty="0">
                          <a:solidFill>
                            <a:schemeClr val="tx2"/>
                          </a:solidFill>
                          <a:effectLst/>
                        </a:rPr>
                        <a:t>Ses attentes</a:t>
                      </a:r>
                      <a:r>
                        <a:rPr lang="fr-FR" sz="1100" dirty="0">
                          <a:solidFill>
                            <a:schemeClr val="tx2"/>
                          </a:solidFill>
                          <a:effectLst/>
                        </a:rPr>
                        <a:t> :</a:t>
                      </a:r>
                    </a:p>
                    <a:p>
                      <a:pPr algn="just">
                        <a:lnSpc>
                          <a:spcPts val="1500"/>
                        </a:lnSpc>
                        <a:spcBef>
                          <a:spcPts val="600"/>
                        </a:spcBef>
                        <a:spcAft>
                          <a:spcPts val="600"/>
                        </a:spcAft>
                      </a:pPr>
                      <a:r>
                        <a:rPr lang="fr-FR" sz="1100" dirty="0">
                          <a:solidFill>
                            <a:schemeClr val="tx2"/>
                          </a:solidFill>
                          <a:effectLst/>
                        </a:rPr>
                        <a:t>Conserver son emploi,</a:t>
                      </a:r>
                    </a:p>
                    <a:p>
                      <a:pPr algn="just">
                        <a:lnSpc>
                          <a:spcPts val="1500"/>
                        </a:lnSpc>
                        <a:spcBef>
                          <a:spcPts val="600"/>
                        </a:spcBef>
                        <a:spcAft>
                          <a:spcPts val="600"/>
                        </a:spcAft>
                      </a:pPr>
                      <a:r>
                        <a:rPr lang="fr-FR" sz="1100" dirty="0">
                          <a:solidFill>
                            <a:schemeClr val="tx2"/>
                          </a:solidFill>
                          <a:effectLst/>
                        </a:rPr>
                        <a:t>Développer ses compétences,</a:t>
                      </a:r>
                    </a:p>
                    <a:p>
                      <a:pPr algn="just">
                        <a:lnSpc>
                          <a:spcPts val="1500"/>
                        </a:lnSpc>
                        <a:spcBef>
                          <a:spcPts val="600"/>
                        </a:spcBef>
                        <a:spcAft>
                          <a:spcPts val="600"/>
                        </a:spcAft>
                      </a:pPr>
                      <a:r>
                        <a:rPr lang="fr-FR" sz="1100" dirty="0">
                          <a:solidFill>
                            <a:schemeClr val="tx2"/>
                          </a:solidFill>
                          <a:effectLst/>
                        </a:rPr>
                        <a:t>Eviter la désinsertion professionnelle.</a:t>
                      </a:r>
                      <a:endParaRPr lang="fr-FR" sz="1100" dirty="0">
                        <a:solidFill>
                          <a:schemeClr val="tx2"/>
                        </a:solidFill>
                        <a:effectLst/>
                        <a:latin typeface="Arial"/>
                        <a:ea typeface="Times New Roman"/>
                      </a:endParaRPr>
                    </a:p>
                  </a:txBody>
                  <a:tcPr marL="62223" marR="62223" marT="0" marB="0">
                    <a:solidFill>
                      <a:srgbClr val="92D050"/>
                    </a:solidFill>
                  </a:tcPr>
                </a:tc>
              </a:tr>
            </a:tbl>
          </a:graphicData>
        </a:graphic>
      </p:graphicFrame>
      <p:pic>
        <p:nvPicPr>
          <p:cNvPr id="7" name="Picture 2" descr="sameth quadri LOGO VF"/>
          <p:cNvPicPr>
            <a:picLocks noChangeAspect="1" noChangeArrowheads="1"/>
          </p:cNvPicPr>
          <p:nvPr/>
        </p:nvPicPr>
        <p:blipFill>
          <a:blip r:embed="rId2" cstate="print"/>
          <a:srcRect/>
          <a:stretch>
            <a:fillRect/>
          </a:stretch>
        </p:blipFill>
        <p:spPr bwMode="auto">
          <a:xfrm>
            <a:off x="7164287" y="274638"/>
            <a:ext cx="1356014" cy="486295"/>
          </a:xfrm>
          <a:prstGeom prst="rect">
            <a:avLst/>
          </a:prstGeom>
          <a:noFill/>
          <a:ln w="9525">
            <a:noFill/>
            <a:miter lim="800000"/>
            <a:headEnd/>
            <a:tailEnd/>
          </a:ln>
        </p:spPr>
      </p:pic>
    </p:spTree>
    <p:extLst>
      <p:ext uri="{BB962C8B-B14F-4D97-AF65-F5344CB8AC3E}">
        <p14:creationId xmlns:p14="http://schemas.microsoft.com/office/powerpoint/2010/main" val="52517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Les enjeux du maintien</a:t>
            </a:r>
            <a:endParaRPr lang="fr-FR" dirty="0"/>
          </a:p>
        </p:txBody>
      </p:sp>
      <p:sp>
        <p:nvSpPr>
          <p:cNvPr id="3" name="Espace réservé du contenu 2"/>
          <p:cNvSpPr>
            <a:spLocks noGrp="1"/>
          </p:cNvSpPr>
          <p:nvPr>
            <p:ph idx="1"/>
          </p:nvPr>
        </p:nvSpPr>
        <p:spPr>
          <a:xfrm>
            <a:off x="467544" y="1340768"/>
            <a:ext cx="8219256" cy="4785395"/>
          </a:xfrm>
        </p:spPr>
        <p:txBody>
          <a:bodyPr>
            <a:normAutofit/>
          </a:bodyPr>
          <a:lstStyle/>
          <a:p>
            <a:pPr marL="0" indent="0">
              <a:buNone/>
            </a:pPr>
            <a:r>
              <a:rPr lang="fr-FR" sz="1600" dirty="0" smtClean="0">
                <a:solidFill>
                  <a:schemeClr val="tx2"/>
                </a:solidFill>
                <a:sym typeface="Wingdings"/>
              </a:rPr>
              <a:t> </a:t>
            </a:r>
            <a:r>
              <a:rPr lang="fr-FR" sz="1600" dirty="0" smtClean="0">
                <a:solidFill>
                  <a:schemeClr val="tx2"/>
                </a:solidFill>
              </a:rPr>
              <a:t>En lien avec le médecin du travail, le chargé SAMETH a pu accompagner l’employeur et son salarié dans l’acquisition d’un matériel adapté (poste à souder).</a:t>
            </a:r>
            <a:endParaRPr lang="fr-FR" sz="1600" dirty="0">
              <a:solidFill>
                <a:schemeClr val="tx2"/>
              </a:solidFill>
            </a:endParaRPr>
          </a:p>
          <a:p>
            <a:pPr>
              <a:buFont typeface="Wingdings"/>
              <a:buChar char="Ø"/>
            </a:pPr>
            <a:r>
              <a:rPr lang="fr-FR" sz="1600" dirty="0" smtClean="0">
                <a:solidFill>
                  <a:schemeClr val="tx2"/>
                </a:solidFill>
              </a:rPr>
              <a:t>Les enjeux du maintien dans l’emploi : </a:t>
            </a:r>
          </a:p>
        </p:txBody>
      </p:sp>
      <p:graphicFrame>
        <p:nvGraphicFramePr>
          <p:cNvPr id="4" name="Tableau 3"/>
          <p:cNvGraphicFramePr>
            <a:graphicFrameLocks noGrp="1"/>
          </p:cNvGraphicFramePr>
          <p:nvPr>
            <p:extLst>
              <p:ext uri="{D42A27DB-BD31-4B8C-83A1-F6EECF244321}">
                <p14:modId xmlns:p14="http://schemas.microsoft.com/office/powerpoint/2010/main" val="1220147934"/>
              </p:ext>
            </p:extLst>
          </p:nvPr>
        </p:nvGraphicFramePr>
        <p:xfrm>
          <a:off x="457200" y="2420889"/>
          <a:ext cx="8229600" cy="3888430"/>
        </p:xfrm>
        <a:graphic>
          <a:graphicData uri="http://schemas.openxmlformats.org/drawingml/2006/table">
            <a:tbl>
              <a:tblPr firstRow="1" firstCol="1" bandRow="1"/>
              <a:tblGrid>
                <a:gridCol w="2057400"/>
                <a:gridCol w="2057400"/>
                <a:gridCol w="2057400"/>
                <a:gridCol w="2057400"/>
              </a:tblGrid>
              <a:tr h="227092">
                <a:tc gridSpan="4">
                  <a:txBody>
                    <a:bodyPr/>
                    <a:lstStyle/>
                    <a:p>
                      <a:pPr marL="457200" algn="ctr">
                        <a:lnSpc>
                          <a:spcPts val="1500"/>
                        </a:lnSpc>
                        <a:spcBef>
                          <a:spcPts val="600"/>
                        </a:spcBef>
                        <a:spcAft>
                          <a:spcPts val="600"/>
                        </a:spcAft>
                      </a:pPr>
                      <a:r>
                        <a:rPr lang="fr-FR" sz="1400" b="1" baseline="0" dirty="0" smtClean="0">
                          <a:solidFill>
                            <a:schemeClr val="tx2"/>
                          </a:solidFill>
                          <a:effectLst/>
                          <a:latin typeface="+mj-lt"/>
                          <a:ea typeface="Times New Roman"/>
                        </a:rPr>
                        <a:t>LES ENJEUX DU MAINTIEN DANS L’ EMPLOI POUR L’EMPLOYEUR</a:t>
                      </a:r>
                      <a:endParaRPr lang="fr-FR" sz="1400" b="1" baseline="0" dirty="0">
                        <a:solidFill>
                          <a:schemeClr val="tx2"/>
                        </a:solidFill>
                        <a:effectLst/>
                        <a:latin typeface="+mj-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18311">
                <a:tc>
                  <a:txBody>
                    <a:bodyPr/>
                    <a:lstStyle/>
                    <a:p>
                      <a:pPr marL="457200" algn="just">
                        <a:lnSpc>
                          <a:spcPts val="1500"/>
                        </a:lnSpc>
                        <a:spcBef>
                          <a:spcPts val="600"/>
                        </a:spcBef>
                        <a:spcAft>
                          <a:spcPts val="0"/>
                        </a:spcAft>
                      </a:pPr>
                      <a:r>
                        <a:rPr lang="fr-FR" sz="1200" b="1" baseline="0" dirty="0">
                          <a:solidFill>
                            <a:schemeClr val="tx2"/>
                          </a:solidFill>
                          <a:effectLst/>
                          <a:latin typeface="+mn-lt"/>
                          <a:ea typeface="Times New Roman"/>
                          <a:cs typeface="Arial"/>
                        </a:rPr>
                        <a:t>MEDICAUX</a:t>
                      </a:r>
                      <a:endParaRPr lang="fr-FR" sz="1200" b="1" baseline="0" dirty="0">
                        <a:solidFill>
                          <a:schemeClr val="tx2"/>
                        </a:solidFill>
                        <a:effectLst/>
                        <a:latin typeface="+mn-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ts val="1500"/>
                        </a:lnSpc>
                        <a:spcAft>
                          <a:spcPts val="0"/>
                        </a:spcAft>
                      </a:pPr>
                      <a:r>
                        <a:rPr lang="fr-FR" sz="1200" b="1" baseline="0" dirty="0">
                          <a:solidFill>
                            <a:schemeClr val="tx2"/>
                          </a:solidFill>
                          <a:effectLst/>
                          <a:latin typeface="+mn-lt"/>
                          <a:ea typeface="Times New Roman"/>
                          <a:cs typeface="Arial"/>
                        </a:rPr>
                        <a:t>SOCIAUX</a:t>
                      </a:r>
                      <a:endParaRPr lang="fr-FR" sz="1200" b="1" baseline="0" dirty="0">
                        <a:solidFill>
                          <a:schemeClr val="tx2"/>
                        </a:solidFill>
                        <a:effectLst/>
                        <a:latin typeface="+mn-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ts val="1500"/>
                        </a:lnSpc>
                        <a:spcAft>
                          <a:spcPts val="0"/>
                        </a:spcAft>
                      </a:pPr>
                      <a:r>
                        <a:rPr lang="fr-FR" sz="1200" b="1" baseline="0" dirty="0">
                          <a:solidFill>
                            <a:schemeClr val="tx2"/>
                          </a:solidFill>
                          <a:effectLst/>
                          <a:latin typeface="+mn-lt"/>
                          <a:ea typeface="Times New Roman"/>
                          <a:cs typeface="Arial"/>
                        </a:rPr>
                        <a:t>ECONOMIQUES</a:t>
                      </a:r>
                      <a:endParaRPr lang="fr-FR" sz="1200" b="1" baseline="0" dirty="0">
                        <a:solidFill>
                          <a:schemeClr val="tx2"/>
                        </a:solidFill>
                        <a:effectLst/>
                        <a:latin typeface="+mn-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ts val="1500"/>
                        </a:lnSpc>
                        <a:spcAft>
                          <a:spcPts val="600"/>
                        </a:spcAft>
                      </a:pPr>
                      <a:r>
                        <a:rPr lang="fr-FR" sz="1200" b="1" baseline="0" dirty="0">
                          <a:solidFill>
                            <a:schemeClr val="tx2"/>
                          </a:solidFill>
                          <a:effectLst/>
                          <a:latin typeface="+mn-lt"/>
                          <a:ea typeface="Times New Roman"/>
                          <a:cs typeface="Arial"/>
                        </a:rPr>
                        <a:t>JURIDIQUES</a:t>
                      </a:r>
                      <a:endParaRPr lang="fr-FR" sz="1200" b="1" baseline="0" dirty="0">
                        <a:solidFill>
                          <a:schemeClr val="tx2"/>
                        </a:solidFill>
                        <a:effectLst/>
                        <a:latin typeface="+mn-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3027">
                <a:tc>
                  <a:txBody>
                    <a:bodyPr/>
                    <a:lstStyle/>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Eviter la détérioration de la santé des personnes,</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Prévenir et limiter les risques professionnels,</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Favoriser la qualité de vie au travail.</a:t>
                      </a:r>
                      <a:endParaRPr lang="fr-FR" sz="1400" baseline="0" dirty="0">
                        <a:solidFill>
                          <a:schemeClr val="tx2"/>
                        </a:solidFill>
                        <a:effectLst/>
                        <a:latin typeface="+mn-lt"/>
                        <a:ea typeface="Times New Roman"/>
                      </a:endParaRPr>
                    </a:p>
                    <a:p>
                      <a:pPr marL="457200" algn="just">
                        <a:lnSpc>
                          <a:spcPts val="1500"/>
                        </a:lnSpc>
                        <a:spcBef>
                          <a:spcPts val="600"/>
                        </a:spcBef>
                        <a:spcAft>
                          <a:spcPts val="600"/>
                        </a:spcAft>
                      </a:pPr>
                      <a:r>
                        <a:rPr lang="fr-FR" sz="1200" baseline="0" dirty="0">
                          <a:solidFill>
                            <a:schemeClr val="tx2"/>
                          </a:solidFill>
                          <a:effectLst/>
                          <a:latin typeface="+mn-lt"/>
                          <a:ea typeface="Times New Roman"/>
                          <a:cs typeface="Arial"/>
                        </a:rPr>
                        <a:t> </a:t>
                      </a:r>
                      <a:endParaRPr lang="fr-FR" sz="1200" baseline="0" dirty="0">
                        <a:solidFill>
                          <a:schemeClr val="tx2"/>
                        </a:solidFill>
                        <a:effectLst/>
                        <a:latin typeface="+mn-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Maintenir l'emploi d'un collaborateur,</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Préserver le collectif du travail,</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Prévenir la désinsertion professionnelle,</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Mener une politique RSE (responsabilité sociale des entreprises</a:t>
                      </a:r>
                      <a:r>
                        <a:rPr lang="fr-FR" sz="1400" baseline="0" dirty="0" smtClean="0">
                          <a:solidFill>
                            <a:schemeClr val="tx2"/>
                          </a:solidFill>
                          <a:effectLst/>
                          <a:latin typeface="+mn-lt"/>
                          <a:ea typeface="Times New Roman"/>
                          <a:cs typeface="Arial"/>
                        </a:rPr>
                        <a:t>),</a:t>
                      </a:r>
                      <a:endParaRPr lang="fr-FR" sz="1400" baseline="0" dirty="0">
                        <a:solidFill>
                          <a:schemeClr val="tx2"/>
                        </a:solidFill>
                        <a:effectLst/>
                        <a:latin typeface="+mn-lt"/>
                        <a:ea typeface="Times New Roman"/>
                        <a:cs typeface="+mn-cs"/>
                      </a:endParaRPr>
                    </a:p>
                    <a:p>
                      <a:pPr algn="just">
                        <a:lnSpc>
                          <a:spcPts val="1500"/>
                        </a:lnSpc>
                        <a:spcBef>
                          <a:spcPts val="600"/>
                        </a:spcBef>
                        <a:spcAft>
                          <a:spcPts val="600"/>
                        </a:spcAft>
                      </a:pPr>
                      <a:r>
                        <a:rPr lang="fr-FR" sz="1400" baseline="0" dirty="0" smtClean="0">
                          <a:solidFill>
                            <a:schemeClr val="tx2"/>
                          </a:solidFill>
                          <a:effectLst/>
                          <a:latin typeface="+mn-lt"/>
                          <a:ea typeface="Times New Roman"/>
                          <a:cs typeface="Arial"/>
                        </a:rPr>
                        <a:t>Améliorer </a:t>
                      </a:r>
                      <a:r>
                        <a:rPr lang="fr-FR" sz="1400" baseline="0" dirty="0">
                          <a:solidFill>
                            <a:schemeClr val="tx2"/>
                          </a:solidFill>
                          <a:effectLst/>
                          <a:latin typeface="+mn-lt"/>
                          <a:ea typeface="Times New Roman"/>
                          <a:cs typeface="Arial"/>
                        </a:rPr>
                        <a:t>la qualité du dialogue social.</a:t>
                      </a:r>
                      <a:endParaRPr lang="fr-FR" sz="1400" baseline="0" dirty="0">
                        <a:solidFill>
                          <a:schemeClr val="tx2"/>
                        </a:solidFill>
                        <a:effectLst/>
                        <a:latin typeface="+mn-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Maintenir sa production et son activité,</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Conserver le savoir-faire et les compétences au sein de l'établissement,</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Maintenir la qualité de production,</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Travailler sur la Gestion Prévisionnelle des Emplois et Compétences</a:t>
                      </a:r>
                      <a:endParaRPr lang="fr-FR" sz="1400" baseline="0" dirty="0">
                        <a:solidFill>
                          <a:schemeClr val="tx2"/>
                        </a:solidFill>
                        <a:effectLst/>
                        <a:latin typeface="+mn-lt"/>
                        <a:ea typeface="Times New Roman"/>
                      </a:endParaRPr>
                    </a:p>
                    <a:p>
                      <a:pPr algn="just">
                        <a:lnSpc>
                          <a:spcPts val="1500"/>
                        </a:lnSpc>
                        <a:spcBef>
                          <a:spcPts val="600"/>
                        </a:spcBef>
                        <a:spcAft>
                          <a:spcPts val="600"/>
                        </a:spcAft>
                      </a:pPr>
                      <a:r>
                        <a:rPr lang="fr-FR" sz="1400" baseline="0" dirty="0">
                          <a:solidFill>
                            <a:schemeClr val="tx2"/>
                          </a:solidFill>
                          <a:effectLst/>
                          <a:latin typeface="+mn-lt"/>
                          <a:ea typeface="Times New Roman"/>
                          <a:cs typeface="Arial"/>
                        </a:rPr>
                        <a:t>Eviter les coûts liés à un licenciement</a:t>
                      </a:r>
                      <a:endParaRPr lang="fr-FR" sz="1400" baseline="0" dirty="0">
                        <a:solidFill>
                          <a:schemeClr val="tx2"/>
                        </a:solidFill>
                        <a:effectLst/>
                        <a:latin typeface="+mn-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500"/>
                        </a:lnSpc>
                        <a:spcBef>
                          <a:spcPts val="600"/>
                        </a:spcBef>
                        <a:spcAft>
                          <a:spcPts val="0"/>
                        </a:spcAft>
                      </a:pPr>
                      <a:r>
                        <a:rPr lang="fr-FR" sz="1400" baseline="0" dirty="0">
                          <a:solidFill>
                            <a:schemeClr val="tx2"/>
                          </a:solidFill>
                          <a:effectLst/>
                          <a:latin typeface="+mn-lt"/>
                          <a:ea typeface="Times New Roman"/>
                          <a:cs typeface="Arial"/>
                        </a:rPr>
                        <a:t>Répondre à </a:t>
                      </a:r>
                      <a:r>
                        <a:rPr lang="fr-FR" sz="1400" baseline="0" dirty="0" smtClean="0">
                          <a:solidFill>
                            <a:schemeClr val="tx2"/>
                          </a:solidFill>
                          <a:effectLst/>
                          <a:latin typeface="+mn-lt"/>
                          <a:ea typeface="Times New Roman"/>
                          <a:cs typeface="Arial"/>
                        </a:rPr>
                        <a:t>ses obligations </a:t>
                      </a:r>
                      <a:r>
                        <a:rPr lang="fr-FR" sz="1400" baseline="0" dirty="0">
                          <a:solidFill>
                            <a:schemeClr val="tx2"/>
                          </a:solidFill>
                          <a:effectLst/>
                          <a:latin typeface="+mn-lt"/>
                          <a:ea typeface="Times New Roman"/>
                          <a:cs typeface="Arial"/>
                        </a:rPr>
                        <a:t>légales (ex : Art L5213-6 du code du travail),</a:t>
                      </a:r>
                      <a:endParaRPr lang="fr-FR" sz="1400" baseline="0" dirty="0">
                        <a:solidFill>
                          <a:schemeClr val="tx2"/>
                        </a:solidFill>
                        <a:effectLst/>
                        <a:latin typeface="+mn-lt"/>
                        <a:ea typeface="Times New Roman"/>
                      </a:endParaRPr>
                    </a:p>
                    <a:p>
                      <a:pPr marL="0" algn="just">
                        <a:lnSpc>
                          <a:spcPts val="1500"/>
                        </a:lnSpc>
                        <a:spcAft>
                          <a:spcPts val="0"/>
                        </a:spcAft>
                      </a:pPr>
                      <a:r>
                        <a:rPr lang="fr-FR" sz="1400" baseline="0" dirty="0">
                          <a:solidFill>
                            <a:schemeClr val="tx2"/>
                          </a:solidFill>
                          <a:effectLst/>
                          <a:latin typeface="+mn-lt"/>
                          <a:ea typeface="Times New Roman"/>
                          <a:cs typeface="Arial"/>
                        </a:rPr>
                        <a:t> </a:t>
                      </a:r>
                      <a:endParaRPr lang="fr-FR" sz="1400" baseline="0" dirty="0">
                        <a:solidFill>
                          <a:schemeClr val="tx2"/>
                        </a:solidFill>
                        <a:effectLst/>
                        <a:latin typeface="+mn-lt"/>
                        <a:ea typeface="Times New Roman"/>
                      </a:endParaRPr>
                    </a:p>
                    <a:p>
                      <a:pPr marL="0" algn="just">
                        <a:lnSpc>
                          <a:spcPts val="1500"/>
                        </a:lnSpc>
                        <a:spcAft>
                          <a:spcPts val="600"/>
                        </a:spcAft>
                      </a:pPr>
                      <a:r>
                        <a:rPr lang="fr-FR" sz="1400" baseline="0" dirty="0">
                          <a:solidFill>
                            <a:schemeClr val="tx2"/>
                          </a:solidFill>
                          <a:effectLst/>
                          <a:latin typeface="+mn-lt"/>
                          <a:ea typeface="Times New Roman"/>
                          <a:cs typeface="Arial"/>
                        </a:rPr>
                        <a:t>Eviter les contentieux.</a:t>
                      </a:r>
                      <a:endParaRPr lang="fr-FR" sz="1400" baseline="0" dirty="0">
                        <a:solidFill>
                          <a:schemeClr val="tx2"/>
                        </a:solidFill>
                        <a:effectLst/>
                        <a:latin typeface="+mn-lt"/>
                        <a:ea typeface="Times New Roman"/>
                      </a:endParaRPr>
                    </a:p>
                  </a:txBody>
                  <a:tcPr marL="62223" marR="62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descr="sameth quadri LOGO VF"/>
          <p:cNvPicPr>
            <a:picLocks noChangeAspect="1" noChangeArrowheads="1"/>
          </p:cNvPicPr>
          <p:nvPr/>
        </p:nvPicPr>
        <p:blipFill>
          <a:blip r:embed="rId2" cstate="print"/>
          <a:srcRect/>
          <a:stretch>
            <a:fillRect/>
          </a:stretch>
        </p:blipFill>
        <p:spPr bwMode="auto">
          <a:xfrm>
            <a:off x="7164287" y="274638"/>
            <a:ext cx="1356014" cy="486295"/>
          </a:xfrm>
          <a:prstGeom prst="rect">
            <a:avLst/>
          </a:prstGeom>
          <a:noFill/>
          <a:ln w="9525">
            <a:noFill/>
            <a:miter lim="800000"/>
            <a:headEnd/>
            <a:tailEnd/>
          </a:ln>
        </p:spPr>
      </p:pic>
    </p:spTree>
    <p:extLst>
      <p:ext uri="{BB962C8B-B14F-4D97-AF65-F5344CB8AC3E}">
        <p14:creationId xmlns:p14="http://schemas.microsoft.com/office/powerpoint/2010/main" val="1697562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chemeClr val="tx2"/>
                </a:solidFill>
              </a:rPr>
              <a:t>Comment contacter le SAMETH ?</a:t>
            </a:r>
            <a:endParaRPr lang="fr-FR" sz="3600" dirty="0">
              <a:solidFill>
                <a:schemeClr val="tx2"/>
              </a:solidFill>
            </a:endParaRPr>
          </a:p>
        </p:txBody>
      </p:sp>
      <p:sp>
        <p:nvSpPr>
          <p:cNvPr id="3" name="Espace réservé du contenu 2"/>
          <p:cNvSpPr>
            <a:spLocks noGrp="1"/>
          </p:cNvSpPr>
          <p:nvPr>
            <p:ph idx="1"/>
          </p:nvPr>
        </p:nvSpPr>
        <p:spPr/>
        <p:txBody>
          <a:bodyPr>
            <a:normAutofit/>
          </a:bodyPr>
          <a:lstStyle/>
          <a:p>
            <a:pPr marL="0" indent="0">
              <a:buNone/>
            </a:pPr>
            <a:r>
              <a:rPr lang="fr-FR" sz="1800" b="1" u="sng" dirty="0" smtClean="0">
                <a:solidFill>
                  <a:schemeClr val="tx2"/>
                </a:solidFill>
                <a:latin typeface="+mj-lt"/>
              </a:rPr>
              <a:t>Vous pouvez nous joindre </a:t>
            </a:r>
            <a:r>
              <a:rPr lang="fr-FR" sz="1800" b="1" dirty="0" smtClean="0">
                <a:solidFill>
                  <a:schemeClr val="tx2"/>
                </a:solidFill>
                <a:latin typeface="+mj-lt"/>
              </a:rPr>
              <a:t>: </a:t>
            </a:r>
          </a:p>
          <a:p>
            <a:pPr marL="0" indent="0">
              <a:buNone/>
            </a:pPr>
            <a:endParaRPr lang="fr-FR" sz="1800" b="1" dirty="0" smtClean="0">
              <a:solidFill>
                <a:schemeClr val="tx2"/>
              </a:solidFill>
              <a:latin typeface="+mj-lt"/>
            </a:endParaRPr>
          </a:p>
          <a:p>
            <a:pPr marL="0" indent="0">
              <a:buNone/>
            </a:pPr>
            <a:r>
              <a:rPr lang="fr-FR" sz="1800" b="1" dirty="0" smtClean="0">
                <a:solidFill>
                  <a:schemeClr val="tx2"/>
                </a:solidFill>
                <a:latin typeface="+mj-lt"/>
                <a:sym typeface="Wingdings"/>
              </a:rPr>
              <a:t> </a:t>
            </a:r>
            <a:r>
              <a:rPr lang="fr-FR" sz="1800" b="1" dirty="0" smtClean="0">
                <a:solidFill>
                  <a:schemeClr val="tx2"/>
                </a:solidFill>
                <a:latin typeface="+mj-lt"/>
              </a:rPr>
              <a:t>Par téléphone</a:t>
            </a:r>
          </a:p>
          <a:p>
            <a:pPr>
              <a:buFont typeface="Wingdings"/>
              <a:buChar char="Ø"/>
            </a:pPr>
            <a:r>
              <a:rPr lang="fr-FR" sz="1800" b="1" dirty="0" smtClean="0">
                <a:solidFill>
                  <a:schemeClr val="tx2"/>
                </a:solidFill>
                <a:latin typeface="+mj-lt"/>
              </a:rPr>
              <a:t>Par mail</a:t>
            </a:r>
            <a:r>
              <a:rPr lang="fr-FR" sz="2000" b="1" dirty="0">
                <a:solidFill>
                  <a:schemeClr val="tx2"/>
                </a:solidFill>
                <a:sym typeface="Wingdings 2"/>
              </a:rPr>
              <a:t> </a:t>
            </a:r>
            <a:endParaRPr lang="fr-FR" sz="2000" b="1" dirty="0" smtClean="0">
              <a:solidFill>
                <a:schemeClr val="tx2"/>
              </a:solidFill>
              <a:sym typeface="Wingdings 2"/>
            </a:endParaRPr>
          </a:p>
          <a:p>
            <a:pPr marL="0" indent="0">
              <a:buNone/>
            </a:pPr>
            <a:endParaRPr lang="fr-FR" sz="2000" b="1" dirty="0" smtClean="0">
              <a:solidFill>
                <a:srgbClr val="002060"/>
              </a:solidFill>
              <a:sym typeface="Wingdings 2"/>
            </a:endParaRPr>
          </a:p>
          <a:p>
            <a:pPr marL="0" indent="0">
              <a:buNone/>
            </a:pPr>
            <a:r>
              <a:rPr lang="fr-FR" sz="2000" b="1" dirty="0" smtClean="0">
                <a:solidFill>
                  <a:schemeClr val="tx2"/>
                </a:solidFill>
                <a:sym typeface="Wingdings 2"/>
              </a:rPr>
              <a:t> cf. </a:t>
            </a:r>
            <a:r>
              <a:rPr lang="fr-FR" sz="1800" b="1" dirty="0" smtClean="0">
                <a:solidFill>
                  <a:schemeClr val="tx2"/>
                </a:solidFill>
              </a:rPr>
              <a:t>Annuaire </a:t>
            </a:r>
            <a:r>
              <a:rPr lang="fr-FR" sz="1800" b="1" dirty="0">
                <a:solidFill>
                  <a:schemeClr val="tx2"/>
                </a:solidFill>
              </a:rPr>
              <a:t>des contacts SAMETH </a:t>
            </a:r>
            <a:endParaRPr lang="fr-FR" sz="1800" b="1" dirty="0" smtClean="0">
              <a:solidFill>
                <a:schemeClr val="tx2"/>
              </a:solidFill>
              <a:latin typeface="+mj-lt"/>
            </a:endParaRPr>
          </a:p>
        </p:txBody>
      </p:sp>
      <p:pic>
        <p:nvPicPr>
          <p:cNvPr id="4" name="Picture 2" descr="sameth quadri LOGO VF"/>
          <p:cNvPicPr>
            <a:picLocks noChangeAspect="1" noChangeArrowheads="1"/>
          </p:cNvPicPr>
          <p:nvPr/>
        </p:nvPicPr>
        <p:blipFill>
          <a:blip r:embed="rId2" cstate="print"/>
          <a:srcRect/>
          <a:stretch>
            <a:fillRect/>
          </a:stretch>
        </p:blipFill>
        <p:spPr bwMode="auto">
          <a:xfrm>
            <a:off x="7842293" y="274638"/>
            <a:ext cx="1122195" cy="562074"/>
          </a:xfrm>
          <a:prstGeom prst="rect">
            <a:avLst/>
          </a:prstGeom>
          <a:noFill/>
          <a:ln w="9525">
            <a:noFill/>
            <a:miter lim="800000"/>
            <a:headEnd/>
            <a:tailEnd/>
          </a:ln>
        </p:spPr>
      </p:pic>
    </p:spTree>
    <p:extLst>
      <p:ext uri="{BB962C8B-B14F-4D97-AF65-F5344CB8AC3E}">
        <p14:creationId xmlns:p14="http://schemas.microsoft.com/office/powerpoint/2010/main" val="3447716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67544" y="1124745"/>
            <a:ext cx="2592288" cy="156211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100"/>
          </a:p>
        </p:txBody>
      </p:sp>
      <p:sp>
        <p:nvSpPr>
          <p:cNvPr id="6" name="Rectangle à coins arrondis 5"/>
          <p:cNvSpPr/>
          <p:nvPr/>
        </p:nvSpPr>
        <p:spPr>
          <a:xfrm>
            <a:off x="3195444" y="4432482"/>
            <a:ext cx="2592288" cy="166257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endParaRPr lang="fr-FR" sz="1100" dirty="0"/>
          </a:p>
        </p:txBody>
      </p:sp>
      <p:sp>
        <p:nvSpPr>
          <p:cNvPr id="7" name="Rectangle à coins arrondis 6"/>
          <p:cNvSpPr/>
          <p:nvPr/>
        </p:nvSpPr>
        <p:spPr>
          <a:xfrm>
            <a:off x="3146824" y="1179590"/>
            <a:ext cx="2835357" cy="31242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100" dirty="0"/>
          </a:p>
        </p:txBody>
      </p:sp>
      <p:sp>
        <p:nvSpPr>
          <p:cNvPr id="8" name="Rectangle à coins arrondis 7"/>
          <p:cNvSpPr/>
          <p:nvPr/>
        </p:nvSpPr>
        <p:spPr>
          <a:xfrm>
            <a:off x="490922" y="2948070"/>
            <a:ext cx="2592288" cy="136815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100"/>
          </a:p>
        </p:txBody>
      </p:sp>
      <p:sp>
        <p:nvSpPr>
          <p:cNvPr id="9" name="Rectangle à coins arrondis 8"/>
          <p:cNvSpPr/>
          <p:nvPr/>
        </p:nvSpPr>
        <p:spPr>
          <a:xfrm>
            <a:off x="467544" y="4432481"/>
            <a:ext cx="2592288" cy="166257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100"/>
          </a:p>
        </p:txBody>
      </p:sp>
      <p:sp>
        <p:nvSpPr>
          <p:cNvPr id="11" name="Rectangle à coins arrondis 10"/>
          <p:cNvSpPr/>
          <p:nvPr/>
        </p:nvSpPr>
        <p:spPr>
          <a:xfrm>
            <a:off x="6092551" y="1124745"/>
            <a:ext cx="2871937" cy="151666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100" dirty="0"/>
          </a:p>
        </p:txBody>
      </p:sp>
      <p:sp>
        <p:nvSpPr>
          <p:cNvPr id="13" name="ZoneTexte 12"/>
          <p:cNvSpPr txBox="1"/>
          <p:nvPr/>
        </p:nvSpPr>
        <p:spPr>
          <a:xfrm>
            <a:off x="514300" y="1448779"/>
            <a:ext cx="2545532" cy="1107996"/>
          </a:xfrm>
          <a:prstGeom prst="rect">
            <a:avLst/>
          </a:prstGeom>
          <a:noFill/>
        </p:spPr>
        <p:txBody>
          <a:bodyPr wrap="square" rtlCol="0" anchor="ctr" anchorCtr="0">
            <a:spAutoFit/>
          </a:bodyPr>
          <a:lstStyle/>
          <a:p>
            <a:r>
              <a:rPr lang="fr-FR" sz="1100" b="1" dirty="0" err="1" smtClean="0">
                <a:solidFill>
                  <a:schemeClr val="accent3">
                    <a:lumMod val="75000"/>
                  </a:schemeClr>
                </a:solidFill>
              </a:rPr>
              <a:t>Sameth</a:t>
            </a:r>
            <a:r>
              <a:rPr lang="fr-FR" sz="1100" b="1" dirty="0" smtClean="0">
                <a:solidFill>
                  <a:schemeClr val="accent3">
                    <a:lumMod val="75000"/>
                  </a:schemeClr>
                </a:solidFill>
              </a:rPr>
              <a:t> 04 Alpes de Haute  Provence</a:t>
            </a:r>
          </a:p>
          <a:p>
            <a:endParaRPr lang="fr-FR" sz="1100" b="1" dirty="0"/>
          </a:p>
          <a:p>
            <a:r>
              <a:rPr lang="fr-FR" sz="1100" b="1" dirty="0" smtClean="0"/>
              <a:t>456 bd Saint-Joseph</a:t>
            </a:r>
          </a:p>
          <a:p>
            <a:r>
              <a:rPr lang="fr-FR" sz="1100" b="1" dirty="0" smtClean="0"/>
              <a:t>04100 MANOSQUE</a:t>
            </a:r>
          </a:p>
          <a:p>
            <a:r>
              <a:rPr lang="fr-FR" sz="1100" b="1" dirty="0" smtClean="0"/>
              <a:t>Tél : 04 92 70 74 60 Fax : 04 92 70 74 61</a:t>
            </a:r>
          </a:p>
          <a:p>
            <a:r>
              <a:rPr lang="fr-FR" sz="1100" b="1" dirty="0" smtClean="0"/>
              <a:t>Gilles.pons@capemploi04.com</a:t>
            </a:r>
            <a:endParaRPr lang="fr-FR" sz="1100" b="1" dirty="0"/>
          </a:p>
        </p:txBody>
      </p:sp>
      <p:sp>
        <p:nvSpPr>
          <p:cNvPr id="3" name="ZoneTexte 2"/>
          <p:cNvSpPr txBox="1"/>
          <p:nvPr/>
        </p:nvSpPr>
        <p:spPr>
          <a:xfrm>
            <a:off x="514300" y="3140968"/>
            <a:ext cx="2568910" cy="1107996"/>
          </a:xfrm>
          <a:prstGeom prst="rect">
            <a:avLst/>
          </a:prstGeom>
          <a:noFill/>
        </p:spPr>
        <p:txBody>
          <a:bodyPr wrap="square" rtlCol="0" anchor="ctr" anchorCtr="0">
            <a:spAutoFit/>
          </a:bodyPr>
          <a:lstStyle/>
          <a:p>
            <a:r>
              <a:rPr lang="fr-FR" sz="1100" b="1" dirty="0" err="1" smtClean="0">
                <a:solidFill>
                  <a:schemeClr val="accent3">
                    <a:lumMod val="75000"/>
                  </a:schemeClr>
                </a:solidFill>
              </a:rPr>
              <a:t>Sameth</a:t>
            </a:r>
            <a:r>
              <a:rPr lang="fr-FR" sz="1100" b="1" dirty="0" smtClean="0">
                <a:solidFill>
                  <a:schemeClr val="accent3">
                    <a:lumMod val="75000"/>
                  </a:schemeClr>
                </a:solidFill>
              </a:rPr>
              <a:t> 05 Hautes Alpes</a:t>
            </a:r>
          </a:p>
          <a:p>
            <a:endParaRPr lang="fr-FR" sz="1100" b="1" dirty="0"/>
          </a:p>
          <a:p>
            <a:r>
              <a:rPr lang="fr-FR" sz="1100" b="1" dirty="0" err="1" smtClean="0"/>
              <a:t>Micropolis</a:t>
            </a:r>
            <a:r>
              <a:rPr lang="fr-FR" sz="1100" b="1" dirty="0" smtClean="0"/>
              <a:t> Bâtiment Aurora</a:t>
            </a:r>
          </a:p>
          <a:p>
            <a:r>
              <a:rPr lang="fr-FR" sz="1100" b="1" dirty="0" smtClean="0"/>
              <a:t>05000 GAP</a:t>
            </a:r>
          </a:p>
          <a:p>
            <a:r>
              <a:rPr lang="fr-FR" sz="1100" b="1" dirty="0" smtClean="0"/>
              <a:t>Tél : 04 92 53 21 83  Fax : 04 92 53 21 62</a:t>
            </a:r>
          </a:p>
          <a:p>
            <a:r>
              <a:rPr lang="fr-FR" sz="1100" b="1" dirty="0" smtClean="0"/>
              <a:t>Frederic.spada@sameth05.fr </a:t>
            </a:r>
            <a:endParaRPr lang="fr-FR" sz="1100" b="1" dirty="0"/>
          </a:p>
        </p:txBody>
      </p:sp>
      <p:sp>
        <p:nvSpPr>
          <p:cNvPr id="4" name="ZoneTexte 3"/>
          <p:cNvSpPr txBox="1"/>
          <p:nvPr/>
        </p:nvSpPr>
        <p:spPr>
          <a:xfrm>
            <a:off x="490922" y="4516090"/>
            <a:ext cx="2568910" cy="1446550"/>
          </a:xfrm>
          <a:prstGeom prst="rect">
            <a:avLst/>
          </a:prstGeom>
          <a:noFill/>
        </p:spPr>
        <p:txBody>
          <a:bodyPr wrap="square" rtlCol="0">
            <a:spAutoFit/>
          </a:bodyPr>
          <a:lstStyle/>
          <a:p>
            <a:r>
              <a:rPr lang="fr-FR" sz="1100" b="1" dirty="0" err="1" smtClean="0">
                <a:solidFill>
                  <a:schemeClr val="accent3">
                    <a:lumMod val="75000"/>
                  </a:schemeClr>
                </a:solidFill>
              </a:rPr>
              <a:t>Sameth</a:t>
            </a:r>
            <a:r>
              <a:rPr lang="fr-FR" sz="1100" b="1" dirty="0" smtClean="0">
                <a:solidFill>
                  <a:schemeClr val="accent3">
                    <a:lumMod val="75000"/>
                  </a:schemeClr>
                </a:solidFill>
              </a:rPr>
              <a:t> 06 Alpes Maritimes</a:t>
            </a:r>
          </a:p>
          <a:p>
            <a:endParaRPr lang="fr-FR" sz="1100" b="1" dirty="0" smtClean="0"/>
          </a:p>
          <a:p>
            <a:r>
              <a:rPr lang="fr-FR" sz="1100" b="1" dirty="0" smtClean="0"/>
              <a:t>Av Guynemer</a:t>
            </a:r>
          </a:p>
          <a:p>
            <a:r>
              <a:rPr lang="fr-FR" sz="1100" b="1" dirty="0" smtClean="0"/>
              <a:t>Immeuble Cap Var – Entrée C1</a:t>
            </a:r>
          </a:p>
          <a:p>
            <a:r>
              <a:rPr lang="fr-FR" sz="1100" b="1" dirty="0" smtClean="0"/>
              <a:t>BP 30193 </a:t>
            </a:r>
          </a:p>
          <a:p>
            <a:r>
              <a:rPr lang="fr-FR" sz="1100" b="1" dirty="0" smtClean="0"/>
              <a:t>06704 SAINT LAURENT DU VAR CEDEX</a:t>
            </a:r>
          </a:p>
          <a:p>
            <a:r>
              <a:rPr lang="fr-FR" sz="1100" b="1" dirty="0" smtClean="0"/>
              <a:t>Tél : 04 93 19 38 60 Fax : 04 93 19 30 89</a:t>
            </a:r>
          </a:p>
          <a:p>
            <a:r>
              <a:rPr lang="fr-FR" sz="1100" b="1" dirty="0" smtClean="0"/>
              <a:t>accueil@sameth06.com</a:t>
            </a:r>
          </a:p>
        </p:txBody>
      </p:sp>
      <p:sp>
        <p:nvSpPr>
          <p:cNvPr id="15" name="ZoneTexte 14"/>
          <p:cNvSpPr txBox="1"/>
          <p:nvPr/>
        </p:nvSpPr>
        <p:spPr>
          <a:xfrm>
            <a:off x="3203848" y="4516090"/>
            <a:ext cx="2376264" cy="1277273"/>
          </a:xfrm>
          <a:prstGeom prst="rect">
            <a:avLst/>
          </a:prstGeom>
          <a:noFill/>
        </p:spPr>
        <p:txBody>
          <a:bodyPr wrap="square" rtlCol="0">
            <a:spAutoFit/>
          </a:bodyPr>
          <a:lstStyle/>
          <a:p>
            <a:r>
              <a:rPr lang="fr-FR" sz="1100" b="1" dirty="0" err="1" smtClean="0">
                <a:solidFill>
                  <a:schemeClr val="accent3">
                    <a:lumMod val="75000"/>
                  </a:schemeClr>
                </a:solidFill>
              </a:rPr>
              <a:t>Sameth</a:t>
            </a:r>
            <a:r>
              <a:rPr lang="fr-FR" sz="1100" b="1" dirty="0" smtClean="0">
                <a:solidFill>
                  <a:schemeClr val="accent3">
                    <a:lumMod val="75000"/>
                  </a:schemeClr>
                </a:solidFill>
              </a:rPr>
              <a:t> 83 Var</a:t>
            </a:r>
          </a:p>
          <a:p>
            <a:endParaRPr lang="fr-FR" sz="1100" b="1" dirty="0" smtClean="0"/>
          </a:p>
          <a:p>
            <a:r>
              <a:rPr lang="fr-FR" sz="1100" b="1" dirty="0" smtClean="0"/>
              <a:t>147 rue Henri Vienne</a:t>
            </a:r>
          </a:p>
          <a:p>
            <a:r>
              <a:rPr lang="fr-FR" sz="1100" b="1" dirty="0" smtClean="0"/>
              <a:t>Le Vélasquez Bât B</a:t>
            </a:r>
          </a:p>
          <a:p>
            <a:r>
              <a:rPr lang="fr-FR" sz="1100" b="1" dirty="0" smtClean="0"/>
              <a:t>83000 TOULON</a:t>
            </a:r>
          </a:p>
          <a:p>
            <a:r>
              <a:rPr lang="fr-FR" sz="1100" b="1" dirty="0" smtClean="0"/>
              <a:t>Tél : 04 94 22 36 16</a:t>
            </a:r>
          </a:p>
          <a:p>
            <a:r>
              <a:rPr lang="fr-FR" sz="1100" b="1" dirty="0" smtClean="0"/>
              <a:t>i.martinet@capemploi83.com</a:t>
            </a:r>
          </a:p>
        </p:txBody>
      </p:sp>
      <p:sp>
        <p:nvSpPr>
          <p:cNvPr id="17" name="ZoneTexte 16"/>
          <p:cNvSpPr txBox="1"/>
          <p:nvPr/>
        </p:nvSpPr>
        <p:spPr>
          <a:xfrm>
            <a:off x="6228184" y="1316452"/>
            <a:ext cx="2736304" cy="1277273"/>
          </a:xfrm>
          <a:prstGeom prst="rect">
            <a:avLst/>
          </a:prstGeom>
          <a:noFill/>
        </p:spPr>
        <p:txBody>
          <a:bodyPr wrap="square" rtlCol="0">
            <a:spAutoFit/>
          </a:bodyPr>
          <a:lstStyle/>
          <a:p>
            <a:r>
              <a:rPr lang="fr-FR" sz="1100" b="1" dirty="0" err="1" smtClean="0">
                <a:solidFill>
                  <a:schemeClr val="accent3">
                    <a:lumMod val="75000"/>
                  </a:schemeClr>
                </a:solidFill>
              </a:rPr>
              <a:t>Sameth</a:t>
            </a:r>
            <a:r>
              <a:rPr lang="fr-FR" sz="1100" b="1" dirty="0" smtClean="0">
                <a:solidFill>
                  <a:schemeClr val="accent3">
                    <a:lumMod val="75000"/>
                  </a:schemeClr>
                </a:solidFill>
              </a:rPr>
              <a:t> 84 Vaucluse</a:t>
            </a:r>
          </a:p>
          <a:p>
            <a:endParaRPr lang="fr-FR" sz="1100" b="1" dirty="0" smtClean="0"/>
          </a:p>
          <a:p>
            <a:r>
              <a:rPr lang="fr-FR" sz="1100" b="1" dirty="0" smtClean="0"/>
              <a:t>72 Route de </a:t>
            </a:r>
            <a:r>
              <a:rPr lang="fr-FR" sz="1100" b="1" dirty="0" err="1" smtClean="0"/>
              <a:t>Montfavet</a:t>
            </a:r>
            <a:endParaRPr lang="fr-FR" sz="1100" b="1" dirty="0" smtClean="0"/>
          </a:p>
          <a:p>
            <a:r>
              <a:rPr lang="fr-FR" sz="1100" b="1" dirty="0" smtClean="0"/>
              <a:t>84000 AVIGNON</a:t>
            </a:r>
          </a:p>
          <a:p>
            <a:r>
              <a:rPr lang="fr-FR" sz="1100" b="1" dirty="0" smtClean="0"/>
              <a:t>Tél : 04 90 13 99 99 Fax : 04 90 13 99 98</a:t>
            </a:r>
          </a:p>
          <a:p>
            <a:r>
              <a:rPr lang="fr-FR" sz="1100" b="1" dirty="0" smtClean="0"/>
              <a:t>contact@sameth84.fr</a:t>
            </a:r>
          </a:p>
          <a:p>
            <a:endParaRPr lang="fr-FR" sz="1100" dirty="0"/>
          </a:p>
        </p:txBody>
      </p:sp>
      <p:sp>
        <p:nvSpPr>
          <p:cNvPr id="20" name="ZoneTexte 19"/>
          <p:cNvSpPr txBox="1"/>
          <p:nvPr/>
        </p:nvSpPr>
        <p:spPr>
          <a:xfrm>
            <a:off x="467544" y="260648"/>
            <a:ext cx="8193918" cy="553998"/>
          </a:xfrm>
          <a:prstGeom prst="rect">
            <a:avLst/>
          </a:prstGeom>
          <a:noFill/>
        </p:spPr>
        <p:txBody>
          <a:bodyPr wrap="square" rtlCol="0">
            <a:spAutoFit/>
          </a:bodyPr>
          <a:lstStyle/>
          <a:p>
            <a:r>
              <a:rPr lang="fr-FR" sz="3000" dirty="0" smtClean="0">
                <a:solidFill>
                  <a:schemeClr val="tx2"/>
                </a:solidFill>
                <a:latin typeface="+mj-lt"/>
              </a:rPr>
              <a:t>L’annuaire des SAMETH PACA</a:t>
            </a:r>
            <a:endParaRPr lang="fr-FR" sz="3000" dirty="0">
              <a:solidFill>
                <a:schemeClr val="tx2"/>
              </a:solidFill>
              <a:latin typeface="+mj-lt"/>
            </a:endParaRPr>
          </a:p>
        </p:txBody>
      </p:sp>
      <p:sp>
        <p:nvSpPr>
          <p:cNvPr id="23" name="ZoneTexte 22"/>
          <p:cNvSpPr txBox="1"/>
          <p:nvPr/>
        </p:nvSpPr>
        <p:spPr>
          <a:xfrm>
            <a:off x="3203847" y="1401091"/>
            <a:ext cx="2888703" cy="2292935"/>
          </a:xfrm>
          <a:prstGeom prst="rect">
            <a:avLst/>
          </a:prstGeom>
          <a:noFill/>
        </p:spPr>
        <p:txBody>
          <a:bodyPr wrap="square" rtlCol="0" anchor="ctr" anchorCtr="0">
            <a:spAutoFit/>
          </a:bodyPr>
          <a:lstStyle/>
          <a:p>
            <a:r>
              <a:rPr lang="fr-FR" sz="1100" b="1" dirty="0" err="1" smtClean="0">
                <a:solidFill>
                  <a:schemeClr val="accent3">
                    <a:lumMod val="75000"/>
                  </a:schemeClr>
                </a:solidFill>
              </a:rPr>
              <a:t>Sameth</a:t>
            </a:r>
            <a:r>
              <a:rPr lang="fr-FR" sz="1100" b="1" dirty="0" smtClean="0">
                <a:solidFill>
                  <a:schemeClr val="accent3">
                    <a:lumMod val="75000"/>
                  </a:schemeClr>
                </a:solidFill>
              </a:rPr>
              <a:t> 13 Bouches du Rhône</a:t>
            </a:r>
          </a:p>
          <a:p>
            <a:endParaRPr lang="fr-FR" sz="1100" b="1" dirty="0" smtClean="0"/>
          </a:p>
          <a:p>
            <a:r>
              <a:rPr lang="fr-FR" sz="1100" b="1" dirty="0" smtClean="0">
                <a:solidFill>
                  <a:srgbClr val="92D050"/>
                </a:solidFill>
              </a:rPr>
              <a:t>Hors Marseille</a:t>
            </a:r>
          </a:p>
          <a:p>
            <a:r>
              <a:rPr lang="fr-FR" sz="1100" b="1" dirty="0" smtClean="0"/>
              <a:t>38 Avenue de l’Europe – CS 60247</a:t>
            </a:r>
          </a:p>
          <a:p>
            <a:r>
              <a:rPr lang="fr-FR" sz="1100" b="1" dirty="0" smtClean="0"/>
              <a:t>13091 AIX EN PROVENCE CEDEX 2</a:t>
            </a:r>
          </a:p>
          <a:p>
            <a:r>
              <a:rPr lang="fr-FR" sz="1100" b="1" dirty="0" smtClean="0"/>
              <a:t>Tél : 04 42 95 70 19  Fax : 04 42 22 10 38</a:t>
            </a:r>
          </a:p>
          <a:p>
            <a:r>
              <a:rPr lang="fr-FR" sz="1100" b="1" dirty="0" smtClean="0">
                <a:hlinkClick r:id="rId2"/>
              </a:rPr>
              <a:t>g.francois@sameth.com</a:t>
            </a:r>
            <a:endParaRPr lang="fr-FR" sz="1100" b="1" dirty="0" smtClean="0"/>
          </a:p>
          <a:p>
            <a:r>
              <a:rPr lang="fr-FR" sz="1100" b="1" dirty="0" smtClean="0"/>
              <a:t>	</a:t>
            </a:r>
            <a:endParaRPr lang="fr-FR" sz="1100" b="1" dirty="0"/>
          </a:p>
          <a:p>
            <a:r>
              <a:rPr lang="fr-FR" sz="1100" b="1" dirty="0" smtClean="0">
                <a:solidFill>
                  <a:srgbClr val="92D050"/>
                </a:solidFill>
              </a:rPr>
              <a:t>Marseille</a:t>
            </a:r>
          </a:p>
          <a:p>
            <a:r>
              <a:rPr lang="fr-FR" sz="1100" b="1" dirty="0" smtClean="0"/>
              <a:t>Espace Colbert, 8 rue Sainte Barbe – CS 70383</a:t>
            </a:r>
          </a:p>
          <a:p>
            <a:r>
              <a:rPr lang="fr-FR" sz="1100" b="1" dirty="0" smtClean="0"/>
              <a:t>13205 MARSEILLE CEDEX 01</a:t>
            </a:r>
          </a:p>
          <a:p>
            <a:r>
              <a:rPr lang="fr-FR" sz="1100" b="1" dirty="0" smtClean="0"/>
              <a:t>Tél : 04 91 16 54 09 Fax : 04 91 41 66 81</a:t>
            </a:r>
          </a:p>
          <a:p>
            <a:r>
              <a:rPr lang="fr-FR" sz="1100" b="1" dirty="0" smtClean="0"/>
              <a:t>g.francois@sameth13.com</a:t>
            </a:r>
          </a:p>
        </p:txBody>
      </p:sp>
    </p:spTree>
    <p:extLst>
      <p:ext uri="{BB962C8B-B14F-4D97-AF65-F5344CB8AC3E}">
        <p14:creationId xmlns:p14="http://schemas.microsoft.com/office/powerpoint/2010/main" val="1099567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1440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95536" y="1196752"/>
            <a:ext cx="8013576" cy="53285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fr-FR" sz="1600" dirty="0" smtClean="0">
              <a:solidFill>
                <a:srgbClr val="002060"/>
              </a:solidFill>
            </a:endParaRPr>
          </a:p>
          <a:p>
            <a:pPr>
              <a:buFont typeface="Wingdings" panose="05000000000000000000" pitchFamily="2" charset="2"/>
              <a:buChar char="Ø"/>
            </a:pPr>
            <a:endParaRPr lang="fr-FR" sz="1600" dirty="0" smtClean="0">
              <a:solidFill>
                <a:srgbClr val="002060"/>
              </a:solidFill>
            </a:endParaRPr>
          </a:p>
          <a:p>
            <a:pPr>
              <a:buFont typeface="Wingdings" panose="05000000000000000000" pitchFamily="2" charset="2"/>
              <a:buChar char="Ø"/>
            </a:pPr>
            <a:endParaRPr lang="fr-FR" sz="1600" dirty="0" smtClean="0">
              <a:solidFill>
                <a:srgbClr val="002060"/>
              </a:solidFill>
            </a:endParaRPr>
          </a:p>
          <a:p>
            <a:pPr>
              <a:buFont typeface="Wingdings" panose="05000000000000000000" pitchFamily="2" charset="2"/>
              <a:buChar char="Ø"/>
            </a:pPr>
            <a:endParaRPr lang="fr-FR" sz="1600" dirty="0" smtClean="0">
              <a:solidFill>
                <a:srgbClr val="002060"/>
              </a:solidFill>
            </a:endParaRPr>
          </a:p>
          <a:p>
            <a:pPr>
              <a:buFont typeface="Wingdings" panose="05000000000000000000" pitchFamily="2" charset="2"/>
              <a:buChar char="Ø"/>
            </a:pPr>
            <a:r>
              <a:rPr lang="fr-FR" sz="2400" dirty="0" smtClean="0">
                <a:solidFill>
                  <a:srgbClr val="002060"/>
                </a:solidFill>
              </a:rPr>
              <a:t>Présentation et mission des </a:t>
            </a:r>
            <a:r>
              <a:rPr lang="fr-FR" sz="2400" b="1" dirty="0" smtClean="0">
                <a:solidFill>
                  <a:srgbClr val="002060"/>
                </a:solidFill>
              </a:rPr>
              <a:t>CAP EMPLOI</a:t>
            </a:r>
          </a:p>
          <a:p>
            <a:pPr marL="0" indent="0">
              <a:buFont typeface="Arial" pitchFamily="34" charset="0"/>
              <a:buNone/>
            </a:pPr>
            <a:endParaRPr lang="fr-FR" sz="2400" dirty="0" smtClean="0">
              <a:solidFill>
                <a:srgbClr val="002060"/>
              </a:solidFill>
            </a:endParaRPr>
          </a:p>
          <a:p>
            <a:pPr>
              <a:buFont typeface="Wingdings" panose="05000000000000000000" pitchFamily="2" charset="2"/>
              <a:buChar char="Ø"/>
            </a:pPr>
            <a:r>
              <a:rPr lang="fr-FR" sz="2400" b="1" dirty="0" smtClean="0">
                <a:solidFill>
                  <a:srgbClr val="002060"/>
                </a:solidFill>
              </a:rPr>
              <a:t>Comment saisir le CAP EMPLOI ?</a:t>
            </a:r>
          </a:p>
          <a:p>
            <a:pPr marL="0" indent="0">
              <a:buFont typeface="Arial" pitchFamily="34" charset="0"/>
              <a:buNone/>
            </a:pPr>
            <a:r>
              <a:rPr lang="fr-FR" sz="2400" b="1" dirty="0" smtClean="0">
                <a:solidFill>
                  <a:srgbClr val="002060"/>
                </a:solidFill>
              </a:rPr>
              <a:t>	</a:t>
            </a:r>
            <a:r>
              <a:rPr lang="fr-FR" sz="2400" b="1" dirty="0" smtClean="0">
                <a:solidFill>
                  <a:srgbClr val="002060"/>
                </a:solidFill>
                <a:sym typeface="Wingdings 2"/>
              </a:rPr>
              <a:t> </a:t>
            </a:r>
            <a:r>
              <a:rPr lang="fr-FR" sz="2000" dirty="0" smtClean="0">
                <a:solidFill>
                  <a:srgbClr val="002060"/>
                </a:solidFill>
              </a:rPr>
              <a:t>Annuaire des contacts </a:t>
            </a:r>
            <a:r>
              <a:rPr lang="fr-FR" sz="2000" b="1" dirty="0" smtClean="0">
                <a:solidFill>
                  <a:srgbClr val="002060"/>
                </a:solidFill>
              </a:rPr>
              <a:t>CAP EMPLOI</a:t>
            </a:r>
          </a:p>
          <a:p>
            <a:pPr marL="0" indent="0">
              <a:buFont typeface="Arial" pitchFamily="34" charset="0"/>
              <a:buNone/>
            </a:pPr>
            <a:endParaRPr lang="fr-FR" sz="2400" b="1" dirty="0" smtClean="0">
              <a:solidFill>
                <a:srgbClr val="002060"/>
              </a:solidFill>
            </a:endParaRPr>
          </a:p>
          <a:p>
            <a:pPr marL="0" indent="0">
              <a:buFont typeface="Arial" pitchFamily="34" charset="0"/>
              <a:buNone/>
            </a:pPr>
            <a:r>
              <a:rPr lang="fr-FR" sz="2400" dirty="0" smtClean="0">
                <a:solidFill>
                  <a:srgbClr val="002060"/>
                </a:solidFill>
              </a:rPr>
              <a:t>	</a:t>
            </a:r>
          </a:p>
          <a:p>
            <a:pPr marL="0" indent="0">
              <a:buFont typeface="Arial" pitchFamily="34" charset="0"/>
              <a:buNone/>
            </a:pPr>
            <a:endParaRPr lang="fr-FR" sz="1600" b="1" dirty="0" smtClean="0">
              <a:solidFill>
                <a:srgbClr val="002060"/>
              </a:solidFill>
            </a:endParaRPr>
          </a:p>
          <a:p>
            <a:pPr marL="0" indent="0">
              <a:buFont typeface="Arial" pitchFamily="34" charset="0"/>
              <a:buNone/>
            </a:pPr>
            <a:r>
              <a:rPr lang="fr-FR" sz="1600" dirty="0" smtClean="0">
                <a:solidFill>
                  <a:srgbClr val="002060"/>
                </a:solidFill>
              </a:rPr>
              <a:t> </a:t>
            </a:r>
            <a:r>
              <a:rPr lang="fr-FR" sz="1400" dirty="0" smtClean="0">
                <a:solidFill>
                  <a:srgbClr val="002060"/>
                </a:solidFill>
              </a:rPr>
              <a:t> </a:t>
            </a:r>
          </a:p>
          <a:p>
            <a:endParaRPr lang="fr-FR" sz="1400" dirty="0">
              <a:solidFill>
                <a:srgbClr val="002060"/>
              </a:solidFill>
            </a:endParaRPr>
          </a:p>
        </p:txBody>
      </p:sp>
      <p:pic>
        <p:nvPicPr>
          <p:cNvPr id="3" name="Espace réservé du contenu 6" descr="Logos 0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00" y="692696"/>
            <a:ext cx="2297561" cy="95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37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476251"/>
            <a:ext cx="7772400" cy="1152549"/>
          </a:xfrm>
        </p:spPr>
        <p:txBody>
          <a:bodyPr>
            <a:normAutofit fontScale="90000"/>
          </a:bodyPr>
          <a:lstStyle/>
          <a:p>
            <a:pPr eaLnBrk="1" hangingPunct="1"/>
            <a:r>
              <a:rPr lang="fr-FR" altLang="fr-FR" sz="4200" i="1" dirty="0" smtClean="0">
                <a:solidFill>
                  <a:schemeClr val="tx2"/>
                </a:solidFill>
                <a:latin typeface="Verdana" pitchFamily="34" charset="0"/>
              </a:rPr>
              <a:t/>
            </a:r>
            <a:br>
              <a:rPr lang="fr-FR" altLang="fr-FR" sz="4200" i="1" dirty="0" smtClean="0">
                <a:solidFill>
                  <a:schemeClr val="tx2"/>
                </a:solidFill>
                <a:latin typeface="Verdana" pitchFamily="34" charset="0"/>
              </a:rPr>
            </a:br>
            <a:r>
              <a:rPr lang="fr-FR" altLang="fr-FR" sz="4200" i="1" dirty="0" smtClean="0">
                <a:solidFill>
                  <a:schemeClr val="tx2"/>
                </a:solidFill>
                <a:latin typeface="Verdana" pitchFamily="34" charset="0"/>
              </a:rPr>
              <a:t/>
            </a:r>
            <a:br>
              <a:rPr lang="fr-FR" altLang="fr-FR" sz="4200" i="1" dirty="0" smtClean="0">
                <a:solidFill>
                  <a:schemeClr val="tx2"/>
                </a:solidFill>
                <a:latin typeface="Verdana" pitchFamily="34" charset="0"/>
              </a:rPr>
            </a:br>
            <a:r>
              <a:rPr lang="fr-FR" altLang="fr-FR" sz="4200" i="1" dirty="0">
                <a:solidFill>
                  <a:schemeClr val="tx2"/>
                </a:solidFill>
                <a:latin typeface="Verdana" pitchFamily="34" charset="0"/>
              </a:rPr>
              <a:t/>
            </a:r>
            <a:br>
              <a:rPr lang="fr-FR" altLang="fr-FR" sz="4200" i="1" dirty="0">
                <a:solidFill>
                  <a:schemeClr val="tx2"/>
                </a:solidFill>
                <a:latin typeface="Verdana" pitchFamily="34" charset="0"/>
              </a:rPr>
            </a:br>
            <a:r>
              <a:rPr lang="fr-FR" altLang="fr-FR" sz="4200" i="1" dirty="0" smtClean="0">
                <a:solidFill>
                  <a:schemeClr val="tx2"/>
                </a:solidFill>
                <a:latin typeface="Verdana" pitchFamily="34" charset="0"/>
              </a:rPr>
              <a:t>  		</a:t>
            </a:r>
            <a:endParaRPr lang="fr-FR" altLang="fr-FR" sz="5400" i="1" dirty="0" smtClean="0">
              <a:solidFill>
                <a:schemeClr val="tx2"/>
              </a:solidFill>
              <a:latin typeface="Verdana" pitchFamily="34" charset="0"/>
            </a:endParaRPr>
          </a:p>
        </p:txBody>
      </p:sp>
      <p:sp>
        <p:nvSpPr>
          <p:cNvPr id="4099" name="Rectangle 3"/>
          <p:cNvSpPr>
            <a:spLocks noGrp="1" noChangeArrowheads="1"/>
          </p:cNvSpPr>
          <p:nvPr>
            <p:ph type="subTitle" idx="4294967295"/>
          </p:nvPr>
        </p:nvSpPr>
        <p:spPr>
          <a:xfrm>
            <a:off x="0" y="1773238"/>
            <a:ext cx="6400800" cy="3865562"/>
          </a:xfrm>
        </p:spPr>
        <p:txBody>
          <a:bodyPr/>
          <a:lstStyle/>
          <a:p>
            <a:pPr marL="0" indent="0" eaLnBrk="1" hangingPunct="1">
              <a:buClr>
                <a:schemeClr val="tx1"/>
              </a:buClr>
              <a:buFont typeface="Arial" charset="0"/>
              <a:buNone/>
            </a:pPr>
            <a:endParaRPr lang="fr-FR" altLang="fr-FR" sz="2500" dirty="0" smtClean="0"/>
          </a:p>
          <a:p>
            <a:pPr marL="0" indent="0" eaLnBrk="1" hangingPunct="1">
              <a:buClr>
                <a:schemeClr val="tx1"/>
              </a:buClr>
              <a:buFont typeface="Arial" charset="0"/>
              <a:buNone/>
            </a:pPr>
            <a:endParaRPr lang="fr-FR" altLang="fr-FR" sz="2500" dirty="0" smtClean="0"/>
          </a:p>
          <a:p>
            <a:pPr marL="0" indent="0" eaLnBrk="1" hangingPunct="1">
              <a:buClr>
                <a:schemeClr val="tx1"/>
              </a:buClr>
              <a:buFont typeface="Arial" charset="0"/>
              <a:buNone/>
            </a:pPr>
            <a:r>
              <a:rPr lang="fr-FR" altLang="fr-FR" sz="2500" dirty="0" smtClean="0"/>
              <a:t>							</a:t>
            </a:r>
          </a:p>
        </p:txBody>
      </p:sp>
      <p:sp>
        <p:nvSpPr>
          <p:cNvPr id="6149" name="Rectangle 9"/>
          <p:cNvSpPr>
            <a:spLocks noChangeArrowheads="1"/>
          </p:cNvSpPr>
          <p:nvPr/>
        </p:nvSpPr>
        <p:spPr bwMode="auto">
          <a:xfrm>
            <a:off x="683568" y="1134836"/>
            <a:ext cx="7514332" cy="766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fr-FR" altLang="fr-FR" sz="1400" b="1" dirty="0" smtClean="0">
              <a:solidFill>
                <a:schemeClr val="tx2"/>
              </a:solidFill>
              <a:latin typeface="+mj-lt"/>
            </a:endParaRPr>
          </a:p>
          <a:p>
            <a:pPr>
              <a:defRPr/>
            </a:pPr>
            <a:r>
              <a:rPr lang="fr-FR" altLang="fr-FR" sz="1400" b="1" u="sng" dirty="0" smtClean="0">
                <a:solidFill>
                  <a:schemeClr val="tx2"/>
                </a:solidFill>
                <a:latin typeface="+mj-lt"/>
              </a:rPr>
              <a:t>Public</a:t>
            </a:r>
            <a:r>
              <a:rPr lang="fr-FR" altLang="fr-FR" sz="1400" b="1" dirty="0" smtClean="0">
                <a:solidFill>
                  <a:schemeClr val="tx2"/>
                </a:solidFill>
                <a:latin typeface="+mj-lt"/>
              </a:rPr>
              <a:t> :</a:t>
            </a:r>
            <a:r>
              <a:rPr lang="fr-FR" altLang="fr-FR" sz="1400" b="1" dirty="0">
                <a:solidFill>
                  <a:schemeClr val="tx2"/>
                </a:solidFill>
                <a:latin typeface="+mj-lt"/>
              </a:rPr>
              <a:t>	</a:t>
            </a:r>
            <a:r>
              <a:rPr lang="fr-FR" altLang="fr-FR" sz="1400" b="1" dirty="0" smtClean="0">
                <a:solidFill>
                  <a:schemeClr val="tx2"/>
                </a:solidFill>
                <a:latin typeface="+mj-lt"/>
              </a:rPr>
              <a:t>Demandeurs d’emploi reconnus travailleurs handicapés</a:t>
            </a:r>
          </a:p>
          <a:p>
            <a:pPr>
              <a:defRPr/>
            </a:pPr>
            <a:endParaRPr lang="fr-FR" altLang="fr-FR" sz="1400" b="1" dirty="0" smtClean="0">
              <a:solidFill>
                <a:schemeClr val="tx2"/>
              </a:solidFill>
              <a:latin typeface="+mj-lt"/>
            </a:endParaRPr>
          </a:p>
          <a:p>
            <a:pPr>
              <a:defRPr/>
            </a:pPr>
            <a:r>
              <a:rPr lang="fr-FR" altLang="fr-FR" sz="1400" b="1" dirty="0">
                <a:solidFill>
                  <a:schemeClr val="tx2"/>
                </a:solidFill>
                <a:latin typeface="+mj-lt"/>
              </a:rPr>
              <a:t>	</a:t>
            </a:r>
            <a:r>
              <a:rPr lang="fr-FR" altLang="fr-FR" sz="1400" b="1" dirty="0" smtClean="0">
                <a:solidFill>
                  <a:schemeClr val="tx2"/>
                </a:solidFill>
                <a:latin typeface="+mj-lt"/>
              </a:rPr>
              <a:t>Entreprises privées et employeurs publics</a:t>
            </a:r>
            <a:endParaRPr lang="fr-FR" altLang="fr-FR" sz="1400" dirty="0">
              <a:solidFill>
                <a:schemeClr val="tx2"/>
              </a:solidFill>
              <a:latin typeface="+mj-lt"/>
            </a:endParaRPr>
          </a:p>
          <a:p>
            <a:pPr eaLnBrk="1" hangingPunct="1">
              <a:defRPr/>
            </a:pPr>
            <a:endParaRPr lang="fr-FR" altLang="fr-FR" sz="1400" b="1" dirty="0" smtClean="0">
              <a:solidFill>
                <a:schemeClr val="tx2"/>
              </a:solidFill>
              <a:latin typeface="+mj-lt"/>
            </a:endParaRPr>
          </a:p>
          <a:p>
            <a:pPr eaLnBrk="1" hangingPunct="1">
              <a:defRPr/>
            </a:pPr>
            <a:endParaRPr lang="fr-FR" altLang="fr-FR" sz="1400" b="1" dirty="0" smtClean="0">
              <a:solidFill>
                <a:schemeClr val="tx2"/>
              </a:solidFill>
              <a:latin typeface="+mj-lt"/>
            </a:endParaRPr>
          </a:p>
          <a:p>
            <a:pPr eaLnBrk="1" hangingPunct="1">
              <a:defRPr/>
            </a:pPr>
            <a:r>
              <a:rPr lang="fr-FR" altLang="fr-FR" sz="1400" b="1" u="sng" dirty="0" smtClean="0">
                <a:solidFill>
                  <a:schemeClr val="tx2"/>
                </a:solidFill>
                <a:latin typeface="+mj-lt"/>
              </a:rPr>
              <a:t>Mission</a:t>
            </a:r>
            <a:r>
              <a:rPr lang="fr-FR" altLang="fr-FR" sz="1400" b="1" dirty="0" smtClean="0">
                <a:solidFill>
                  <a:schemeClr val="tx2"/>
                </a:solidFill>
                <a:latin typeface="+mj-lt"/>
              </a:rPr>
              <a:t> : 	Accompagner les personnes en situation de handicap vers l’emploi</a:t>
            </a:r>
          </a:p>
          <a:p>
            <a:pPr eaLnBrk="1" hangingPunct="1">
              <a:defRPr/>
            </a:pPr>
            <a:r>
              <a:rPr lang="fr-FR" altLang="fr-FR" sz="1400" b="1" dirty="0">
                <a:solidFill>
                  <a:schemeClr val="tx2"/>
                </a:solidFill>
                <a:latin typeface="+mj-lt"/>
              </a:rPr>
              <a:t>	</a:t>
            </a:r>
            <a:r>
              <a:rPr lang="fr-FR" altLang="fr-FR" sz="1400" b="1" dirty="0" smtClean="0">
                <a:solidFill>
                  <a:schemeClr val="tx2"/>
                </a:solidFill>
                <a:latin typeface="+mj-lt"/>
              </a:rPr>
              <a:t>Accompagner les entreprises dans leurs projets de recrutements, les sensibiliser,  	aménagement de poste.</a:t>
            </a:r>
          </a:p>
          <a:p>
            <a:pPr eaLnBrk="1" hangingPunct="1">
              <a:defRPr/>
            </a:pPr>
            <a:endParaRPr lang="fr-FR" altLang="fr-FR" sz="1400" b="1" dirty="0">
              <a:solidFill>
                <a:schemeClr val="tx2"/>
              </a:solidFill>
              <a:latin typeface="+mj-lt"/>
            </a:endParaRPr>
          </a:p>
          <a:p>
            <a:pPr eaLnBrk="1" hangingPunct="1">
              <a:defRPr/>
            </a:pPr>
            <a:endParaRPr lang="fr-FR" altLang="fr-FR" sz="1400" b="1" dirty="0" smtClean="0">
              <a:solidFill>
                <a:schemeClr val="tx2"/>
              </a:solidFill>
              <a:latin typeface="+mj-lt"/>
            </a:endParaRPr>
          </a:p>
          <a:p>
            <a:pPr marL="285750" indent="-285750">
              <a:buFont typeface="Wingdings" panose="05000000000000000000" pitchFamily="2" charset="2"/>
              <a:buChar char="Ø"/>
            </a:pPr>
            <a:r>
              <a:rPr lang="fr-FR" altLang="fr-FR" sz="1400" b="1" i="1" u="sng" dirty="0">
                <a:solidFill>
                  <a:schemeClr val="tx2"/>
                </a:solidFill>
                <a:latin typeface="+mj-lt"/>
              </a:rPr>
              <a:t>Service à la personne</a:t>
            </a:r>
            <a:r>
              <a:rPr lang="fr-FR" altLang="fr-FR" sz="1400" b="1" u="sng" dirty="0">
                <a:solidFill>
                  <a:schemeClr val="tx2"/>
                </a:solidFill>
                <a:latin typeface="+mj-lt"/>
              </a:rPr>
              <a:t> </a:t>
            </a:r>
            <a:r>
              <a:rPr lang="fr-FR" altLang="fr-FR" sz="1400" b="1" dirty="0">
                <a:solidFill>
                  <a:schemeClr val="tx2"/>
                </a:solidFill>
                <a:latin typeface="+mj-lt"/>
              </a:rPr>
              <a:t>:</a:t>
            </a:r>
          </a:p>
          <a:p>
            <a:endParaRPr lang="fr-FR" altLang="fr-FR" sz="1400" dirty="0">
              <a:solidFill>
                <a:schemeClr val="tx2"/>
              </a:solidFill>
              <a:latin typeface="+mj-lt"/>
            </a:endParaRPr>
          </a:p>
          <a:p>
            <a:pPr marL="285750" indent="-285750">
              <a:buFont typeface="Wingdings" panose="05000000000000000000" pitchFamily="2" charset="2"/>
              <a:buChar char="ü"/>
            </a:pPr>
            <a:r>
              <a:rPr lang="fr-FR" altLang="fr-FR" sz="1400" dirty="0">
                <a:solidFill>
                  <a:schemeClr val="tx2"/>
                </a:solidFill>
                <a:latin typeface="+mj-lt"/>
              </a:rPr>
              <a:t>Permettre l’élaboration d’un projet professionnel réaliste et réalisable</a:t>
            </a:r>
          </a:p>
          <a:p>
            <a:pPr marL="285750" indent="-285750">
              <a:buFont typeface="Wingdings" panose="05000000000000000000" pitchFamily="2" charset="2"/>
              <a:buChar char="ü"/>
            </a:pPr>
            <a:endParaRPr lang="fr-FR" altLang="fr-FR" sz="1400" dirty="0">
              <a:solidFill>
                <a:schemeClr val="tx2"/>
              </a:solidFill>
              <a:latin typeface="+mj-lt"/>
            </a:endParaRPr>
          </a:p>
          <a:p>
            <a:pPr marL="285750" indent="-285750">
              <a:buFont typeface="Wingdings" panose="05000000000000000000" pitchFamily="2" charset="2"/>
              <a:buChar char="ü"/>
            </a:pPr>
            <a:r>
              <a:rPr lang="fr-FR" altLang="fr-FR" sz="1400" dirty="0">
                <a:solidFill>
                  <a:schemeClr val="tx2"/>
                </a:solidFill>
                <a:latin typeface="+mj-lt"/>
              </a:rPr>
              <a:t>Faciliter l’accès à la formation : renforcer ses compétences professionnelles ou changer de métier</a:t>
            </a:r>
          </a:p>
          <a:p>
            <a:pPr marL="285750" indent="-285750">
              <a:buFont typeface="Wingdings" panose="05000000000000000000" pitchFamily="2" charset="2"/>
              <a:buChar char="ü"/>
            </a:pPr>
            <a:endParaRPr lang="fr-FR" altLang="fr-FR" sz="1400" dirty="0">
              <a:solidFill>
                <a:schemeClr val="tx2"/>
              </a:solidFill>
              <a:latin typeface="+mj-lt"/>
            </a:endParaRPr>
          </a:p>
          <a:p>
            <a:pPr marL="285750" indent="-285750">
              <a:buFont typeface="Wingdings" panose="05000000000000000000" pitchFamily="2" charset="2"/>
              <a:buChar char="ü"/>
            </a:pPr>
            <a:r>
              <a:rPr lang="fr-FR" altLang="fr-FR" sz="1400" dirty="0">
                <a:solidFill>
                  <a:schemeClr val="tx2"/>
                </a:solidFill>
                <a:latin typeface="+mj-lt"/>
              </a:rPr>
              <a:t>Soutenir dans le cadre de la recherche d’emploi</a:t>
            </a:r>
          </a:p>
          <a:p>
            <a:pPr marL="285750" indent="-285750">
              <a:buFont typeface="Wingdings" panose="05000000000000000000" pitchFamily="2" charset="2"/>
              <a:buChar char="ü"/>
            </a:pPr>
            <a:endParaRPr lang="fr-FR" altLang="fr-FR" sz="1400" dirty="0">
              <a:solidFill>
                <a:schemeClr val="tx2"/>
              </a:solidFill>
              <a:latin typeface="+mj-lt"/>
            </a:endParaRPr>
          </a:p>
          <a:p>
            <a:pPr marL="285750" indent="-285750">
              <a:buFont typeface="Wingdings" panose="05000000000000000000" pitchFamily="2" charset="2"/>
              <a:buChar char="ü"/>
            </a:pPr>
            <a:r>
              <a:rPr lang="fr-FR" altLang="fr-FR" sz="1400" dirty="0">
                <a:solidFill>
                  <a:schemeClr val="tx2"/>
                </a:solidFill>
                <a:latin typeface="+mj-lt"/>
              </a:rPr>
              <a:t>Favoriser le retour à l’emploi et réussir son intégration professionnelle</a:t>
            </a:r>
          </a:p>
          <a:p>
            <a:pPr marL="285750" indent="-285750">
              <a:buFont typeface="Wingdings" panose="05000000000000000000" pitchFamily="2" charset="2"/>
              <a:buChar char="ü"/>
            </a:pPr>
            <a:endParaRPr lang="fr-FR" altLang="fr-FR" sz="1400" dirty="0">
              <a:solidFill>
                <a:schemeClr val="tx2"/>
              </a:solidFill>
              <a:latin typeface="+mj-lt"/>
            </a:endParaRPr>
          </a:p>
          <a:p>
            <a:pPr marL="285750" indent="-285750">
              <a:buFont typeface="Wingdings" panose="05000000000000000000" pitchFamily="2" charset="2"/>
              <a:buChar char="ü"/>
            </a:pPr>
            <a:r>
              <a:rPr lang="fr-FR" altLang="fr-FR" sz="1400" dirty="0">
                <a:solidFill>
                  <a:schemeClr val="tx2"/>
                </a:solidFill>
                <a:latin typeface="+mj-lt"/>
              </a:rPr>
              <a:t>Un référent unique</a:t>
            </a:r>
          </a:p>
          <a:p>
            <a:pPr marL="342900" indent="-342900">
              <a:buFont typeface="Wingdings" panose="05000000000000000000" pitchFamily="2" charset="2"/>
              <a:buChar char="ü"/>
            </a:pPr>
            <a:endParaRPr lang="fr-FR" altLang="fr-FR" sz="2000" b="1" dirty="0">
              <a:latin typeface="Century Gothic" panose="020B0502020202020204" pitchFamily="34" charset="0"/>
            </a:endParaRPr>
          </a:p>
          <a:p>
            <a:endParaRPr lang="fr-FR" altLang="fr-FR" sz="1600" dirty="0"/>
          </a:p>
          <a:p>
            <a:pPr eaLnBrk="1" hangingPunct="1">
              <a:defRPr/>
            </a:pPr>
            <a:endParaRPr lang="fr-FR" altLang="fr-FR" sz="1400" b="1" dirty="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marL="285750" indent="-285750" algn="ctr" eaLnBrk="1" hangingPunct="1">
              <a:buFont typeface="Wingdings" panose="05000000000000000000" pitchFamily="2" charset="2"/>
              <a:buChar char="Ø"/>
              <a:defRPr/>
            </a:pPr>
            <a:endParaRPr lang="fr-FR" altLang="fr-FR" b="1" dirty="0" smtClean="0">
              <a:solidFill>
                <a:srgbClr val="800080"/>
              </a:solidFill>
              <a:latin typeface="+mj-lt"/>
            </a:endParaRPr>
          </a:p>
          <a:p>
            <a:pPr algn="ctr" eaLnBrk="1" hangingPunct="1">
              <a:defRPr/>
            </a:pPr>
            <a:endParaRPr lang="fr-FR" altLang="fr-FR" dirty="0" smtClean="0">
              <a:latin typeface="+mj-lt"/>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19</a:t>
            </a:fld>
            <a:endParaRPr lang="fr-BE"/>
          </a:p>
        </p:txBody>
      </p:sp>
      <p:sp>
        <p:nvSpPr>
          <p:cNvPr id="7" name="Titre 1"/>
          <p:cNvSpPr txBox="1">
            <a:spLocks/>
          </p:cNvSpPr>
          <p:nvPr/>
        </p:nvSpPr>
        <p:spPr>
          <a:xfrm>
            <a:off x="539552" y="-149706"/>
            <a:ext cx="828092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fr-FR" sz="2400" b="1" dirty="0">
                <a:solidFill>
                  <a:srgbClr val="002060"/>
                </a:solidFill>
              </a:rPr>
              <a:t>Présentation et mission </a:t>
            </a:r>
            <a:r>
              <a:rPr lang="fr-FR" sz="2400" b="1" dirty="0" smtClean="0">
                <a:solidFill>
                  <a:srgbClr val="002060"/>
                </a:solidFill>
              </a:rPr>
              <a:t>des</a:t>
            </a:r>
            <a:endParaRPr lang="fr-FR" sz="2400" b="1" dirty="0">
              <a:solidFill>
                <a:srgbClr val="002060"/>
              </a:solidFill>
            </a:endParaRPr>
          </a:p>
        </p:txBody>
      </p:sp>
      <p:pic>
        <p:nvPicPr>
          <p:cNvPr id="11" name="Espace réservé du contenu 6" descr="Logos 0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55106"/>
            <a:ext cx="15843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6951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96752"/>
            <a:ext cx="8013576" cy="5328592"/>
          </a:xfrm>
        </p:spPr>
        <p:txBody>
          <a:bodyPr>
            <a:noAutofit/>
          </a:bodyPr>
          <a:lstStyle/>
          <a:p>
            <a:pPr lvl="0">
              <a:buFont typeface="Wingdings" panose="05000000000000000000" pitchFamily="2" charset="2"/>
              <a:buChar char="Ø"/>
            </a:pPr>
            <a:endParaRPr lang="fr-FR" sz="1600" dirty="0" smtClean="0">
              <a:solidFill>
                <a:srgbClr val="002060"/>
              </a:solidFill>
            </a:endParaRPr>
          </a:p>
          <a:p>
            <a:pPr lvl="0">
              <a:buFont typeface="Wingdings" panose="05000000000000000000" pitchFamily="2" charset="2"/>
              <a:buChar char="Ø"/>
            </a:pPr>
            <a:endParaRPr lang="fr-FR" sz="1600" dirty="0">
              <a:solidFill>
                <a:srgbClr val="002060"/>
              </a:solidFill>
            </a:endParaRPr>
          </a:p>
          <a:p>
            <a:pPr lvl="0">
              <a:buFont typeface="Wingdings" panose="05000000000000000000" pitchFamily="2" charset="2"/>
              <a:buChar char="Ø"/>
            </a:pPr>
            <a:endParaRPr lang="fr-FR" sz="1600" dirty="0" smtClean="0">
              <a:solidFill>
                <a:srgbClr val="002060"/>
              </a:solidFill>
            </a:endParaRPr>
          </a:p>
          <a:p>
            <a:pPr lvl="0">
              <a:buFont typeface="Wingdings" panose="05000000000000000000" pitchFamily="2" charset="2"/>
              <a:buChar char="Ø"/>
            </a:pPr>
            <a:endParaRPr lang="fr-FR" sz="1600" dirty="0">
              <a:solidFill>
                <a:srgbClr val="002060"/>
              </a:solidFill>
            </a:endParaRPr>
          </a:p>
          <a:p>
            <a:pPr lvl="0">
              <a:buFont typeface="Wingdings" panose="05000000000000000000" pitchFamily="2" charset="2"/>
              <a:buChar char="Ø"/>
            </a:pPr>
            <a:r>
              <a:rPr lang="fr-FR" sz="2400" dirty="0" smtClean="0">
                <a:solidFill>
                  <a:srgbClr val="002060"/>
                </a:solidFill>
              </a:rPr>
              <a:t>Présentation </a:t>
            </a:r>
            <a:r>
              <a:rPr lang="fr-FR" sz="2400" dirty="0">
                <a:solidFill>
                  <a:srgbClr val="002060"/>
                </a:solidFill>
              </a:rPr>
              <a:t>et mission </a:t>
            </a:r>
            <a:r>
              <a:rPr lang="fr-FR" sz="2400" dirty="0" smtClean="0">
                <a:solidFill>
                  <a:srgbClr val="002060"/>
                </a:solidFill>
              </a:rPr>
              <a:t>des </a:t>
            </a:r>
            <a:r>
              <a:rPr lang="fr-FR" sz="2400" b="1" dirty="0" smtClean="0">
                <a:solidFill>
                  <a:srgbClr val="002060"/>
                </a:solidFill>
              </a:rPr>
              <a:t>SAMETH</a:t>
            </a:r>
            <a:endParaRPr lang="fr-FR" sz="2400" b="1" dirty="0">
              <a:solidFill>
                <a:srgbClr val="002060"/>
              </a:solidFill>
            </a:endParaRPr>
          </a:p>
          <a:p>
            <a:pPr lvl="0">
              <a:buFont typeface="Wingdings" panose="05000000000000000000" pitchFamily="2" charset="2"/>
              <a:buChar char="Ø"/>
            </a:pPr>
            <a:endParaRPr lang="fr-FR" sz="2400" dirty="0">
              <a:solidFill>
                <a:srgbClr val="002060"/>
              </a:solidFill>
            </a:endParaRPr>
          </a:p>
          <a:p>
            <a:pPr lvl="0">
              <a:buFont typeface="Wingdings" panose="05000000000000000000" pitchFamily="2" charset="2"/>
              <a:buChar char="Ø"/>
            </a:pPr>
            <a:r>
              <a:rPr lang="fr-FR" sz="2400" dirty="0" smtClean="0">
                <a:solidFill>
                  <a:srgbClr val="002060"/>
                </a:solidFill>
              </a:rPr>
              <a:t>Exemples de situations prises en charge par le </a:t>
            </a:r>
            <a:r>
              <a:rPr lang="fr-FR" sz="2400" b="1" dirty="0" smtClean="0">
                <a:solidFill>
                  <a:srgbClr val="002060"/>
                </a:solidFill>
              </a:rPr>
              <a:t>SAMETH </a:t>
            </a:r>
          </a:p>
          <a:p>
            <a:pPr marL="0" lvl="0" indent="0">
              <a:buNone/>
            </a:pPr>
            <a:endParaRPr lang="fr-FR" sz="2400" dirty="0">
              <a:solidFill>
                <a:srgbClr val="002060"/>
              </a:solidFill>
            </a:endParaRPr>
          </a:p>
          <a:p>
            <a:pPr lvl="0">
              <a:buFont typeface="Wingdings" panose="05000000000000000000" pitchFamily="2" charset="2"/>
              <a:buChar char="Ø"/>
            </a:pPr>
            <a:r>
              <a:rPr lang="fr-FR" sz="2400" b="1" dirty="0" smtClean="0">
                <a:solidFill>
                  <a:srgbClr val="002060"/>
                </a:solidFill>
              </a:rPr>
              <a:t>Comment saisir le SAMETH?</a:t>
            </a:r>
          </a:p>
          <a:p>
            <a:pPr marL="0" indent="0">
              <a:buNone/>
            </a:pPr>
            <a:r>
              <a:rPr lang="fr-FR" sz="2400" b="1" dirty="0" smtClean="0">
                <a:solidFill>
                  <a:srgbClr val="002060"/>
                </a:solidFill>
              </a:rPr>
              <a:t>	</a:t>
            </a:r>
            <a:r>
              <a:rPr lang="fr-FR" sz="2400" b="1" dirty="0" smtClean="0">
                <a:solidFill>
                  <a:srgbClr val="002060"/>
                </a:solidFill>
                <a:sym typeface="Wingdings 2"/>
              </a:rPr>
              <a:t> </a:t>
            </a:r>
            <a:r>
              <a:rPr lang="fr-FR" sz="2000" dirty="0" smtClean="0">
                <a:solidFill>
                  <a:srgbClr val="002060"/>
                </a:solidFill>
              </a:rPr>
              <a:t>Annuaire </a:t>
            </a:r>
            <a:r>
              <a:rPr lang="fr-FR" sz="2000" dirty="0">
                <a:solidFill>
                  <a:srgbClr val="002060"/>
                </a:solidFill>
              </a:rPr>
              <a:t>des contacts </a:t>
            </a:r>
            <a:r>
              <a:rPr lang="fr-FR" sz="2000" b="1" dirty="0">
                <a:solidFill>
                  <a:srgbClr val="002060"/>
                </a:solidFill>
              </a:rPr>
              <a:t>SAMETH </a:t>
            </a:r>
          </a:p>
          <a:p>
            <a:pPr marL="0" lvl="0" indent="0">
              <a:buNone/>
            </a:pPr>
            <a:endParaRPr lang="fr-FR" sz="2400" b="1" dirty="0">
              <a:solidFill>
                <a:srgbClr val="002060"/>
              </a:solidFill>
            </a:endParaRPr>
          </a:p>
          <a:p>
            <a:pPr marL="0" indent="0">
              <a:buNone/>
            </a:pPr>
            <a:r>
              <a:rPr lang="fr-FR" sz="2400" dirty="0" smtClean="0">
                <a:solidFill>
                  <a:srgbClr val="002060"/>
                </a:solidFill>
              </a:rPr>
              <a:t>	</a:t>
            </a:r>
          </a:p>
          <a:p>
            <a:pPr marL="0" lvl="0" indent="0">
              <a:buNone/>
            </a:pPr>
            <a:endParaRPr lang="fr-FR" sz="1600" b="1" dirty="0" smtClean="0">
              <a:solidFill>
                <a:srgbClr val="002060"/>
              </a:solidFill>
            </a:endParaRPr>
          </a:p>
          <a:p>
            <a:pPr marL="0" lvl="0" indent="0">
              <a:buNone/>
            </a:pPr>
            <a:r>
              <a:rPr lang="fr-FR" sz="1600" dirty="0" smtClean="0">
                <a:solidFill>
                  <a:srgbClr val="002060"/>
                </a:solidFill>
              </a:rPr>
              <a:t> </a:t>
            </a:r>
            <a:r>
              <a:rPr lang="fr-FR" sz="1400" dirty="0">
                <a:solidFill>
                  <a:srgbClr val="002060"/>
                </a:solidFill>
              </a:rPr>
              <a:t> </a:t>
            </a:r>
          </a:p>
          <a:p>
            <a:endParaRPr lang="fr-FR" sz="1400" dirty="0">
              <a:solidFill>
                <a:srgbClr val="002060"/>
              </a:solidFill>
            </a:endParaRPr>
          </a:p>
        </p:txBody>
      </p:sp>
      <p:pic>
        <p:nvPicPr>
          <p:cNvPr id="5" name="Image 8" descr="Logos 02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60648"/>
            <a:ext cx="238650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52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476251"/>
            <a:ext cx="7772400" cy="1470025"/>
          </a:xfrm>
        </p:spPr>
        <p:txBody>
          <a:bodyPr/>
          <a:lstStyle/>
          <a:p>
            <a:pPr eaLnBrk="1" hangingPunct="1"/>
            <a:r>
              <a:rPr lang="fr-FR" altLang="fr-FR" sz="4200" i="1" dirty="0" smtClean="0">
                <a:solidFill>
                  <a:srgbClr val="0000FF"/>
                </a:solidFill>
                <a:latin typeface="Verdana" pitchFamily="34" charset="0"/>
              </a:rPr>
              <a:t>  		</a:t>
            </a:r>
            <a:endParaRPr lang="fr-FR" altLang="fr-FR" sz="5400" i="1" dirty="0" smtClean="0">
              <a:latin typeface="Verdana" pitchFamily="34" charset="0"/>
            </a:endParaRPr>
          </a:p>
        </p:txBody>
      </p:sp>
      <p:sp>
        <p:nvSpPr>
          <p:cNvPr id="4099" name="Rectangle 3"/>
          <p:cNvSpPr>
            <a:spLocks noGrp="1" noChangeArrowheads="1"/>
          </p:cNvSpPr>
          <p:nvPr>
            <p:ph type="subTitle" idx="4294967295"/>
          </p:nvPr>
        </p:nvSpPr>
        <p:spPr>
          <a:xfrm>
            <a:off x="0" y="1773238"/>
            <a:ext cx="6400800" cy="3865562"/>
          </a:xfrm>
        </p:spPr>
        <p:txBody>
          <a:bodyPr/>
          <a:lstStyle/>
          <a:p>
            <a:pPr marL="0" indent="0" eaLnBrk="1" hangingPunct="1">
              <a:buClr>
                <a:schemeClr val="tx1"/>
              </a:buClr>
              <a:buFont typeface="Arial" charset="0"/>
              <a:buNone/>
            </a:pPr>
            <a:endParaRPr lang="fr-FR" altLang="fr-FR" sz="2500" dirty="0" smtClean="0"/>
          </a:p>
          <a:p>
            <a:pPr marL="0" indent="0" eaLnBrk="1" hangingPunct="1">
              <a:buClr>
                <a:schemeClr val="tx1"/>
              </a:buClr>
              <a:buFont typeface="Arial" charset="0"/>
              <a:buNone/>
            </a:pPr>
            <a:endParaRPr lang="fr-FR" altLang="fr-FR" sz="2500" dirty="0" smtClean="0"/>
          </a:p>
        </p:txBody>
      </p:sp>
      <p:sp>
        <p:nvSpPr>
          <p:cNvPr id="6149" name="Rectangle 9"/>
          <p:cNvSpPr>
            <a:spLocks noChangeArrowheads="1"/>
          </p:cNvSpPr>
          <p:nvPr/>
        </p:nvSpPr>
        <p:spPr bwMode="auto">
          <a:xfrm>
            <a:off x="395536" y="1134836"/>
            <a:ext cx="7802364" cy="652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fr-FR" altLang="fr-FR" sz="1400" b="1" dirty="0" smtClean="0">
              <a:solidFill>
                <a:srgbClr val="002060"/>
              </a:solidFill>
              <a:latin typeface="+mj-lt"/>
            </a:endParaRPr>
          </a:p>
          <a:p>
            <a:pPr eaLnBrk="1" hangingPunct="1">
              <a:defRPr/>
            </a:pPr>
            <a:endParaRPr lang="fr-FR" altLang="fr-FR" sz="1400" b="1" dirty="0" smtClean="0">
              <a:solidFill>
                <a:srgbClr val="002060"/>
              </a:solidFill>
              <a:latin typeface="+mj-lt"/>
            </a:endParaRPr>
          </a:p>
          <a:p>
            <a:pPr marL="285750" indent="-285750">
              <a:buFont typeface="Wingdings" panose="05000000000000000000" pitchFamily="2" charset="2"/>
              <a:buChar char="Ø"/>
            </a:pPr>
            <a:r>
              <a:rPr lang="fr-FR" altLang="fr-FR" sz="1600" b="1" i="1" u="sng" dirty="0">
                <a:solidFill>
                  <a:schemeClr val="tx2"/>
                </a:solidFill>
                <a:latin typeface="+mj-lt"/>
              </a:rPr>
              <a:t>Service aux employeurs </a:t>
            </a:r>
            <a:r>
              <a:rPr lang="fr-FR" altLang="fr-FR" sz="1600" b="1" i="1" dirty="0" smtClean="0">
                <a:solidFill>
                  <a:schemeClr val="tx2"/>
                </a:solidFill>
                <a:latin typeface="+mj-lt"/>
              </a:rPr>
              <a:t>:</a:t>
            </a:r>
          </a:p>
          <a:p>
            <a:endParaRPr lang="fr-FR" altLang="fr-FR" sz="1600" b="1" dirty="0">
              <a:solidFill>
                <a:schemeClr val="tx2"/>
              </a:solidFill>
              <a:latin typeface="+mj-lt"/>
            </a:endParaRPr>
          </a:p>
          <a:p>
            <a:endParaRPr lang="fr-FR" altLang="fr-FR" sz="1600" b="1" dirty="0">
              <a:solidFill>
                <a:schemeClr val="tx2"/>
              </a:solidFill>
              <a:latin typeface="+mj-lt"/>
            </a:endParaRPr>
          </a:p>
          <a:p>
            <a:pPr marL="285750" indent="-285750">
              <a:buFont typeface="Wingdings" panose="05000000000000000000" pitchFamily="2" charset="2"/>
              <a:buChar char="ü"/>
            </a:pPr>
            <a:r>
              <a:rPr lang="fr-FR" altLang="fr-FR" sz="1500" dirty="0">
                <a:solidFill>
                  <a:schemeClr val="tx2"/>
                </a:solidFill>
                <a:latin typeface="+mj-lt"/>
              </a:rPr>
              <a:t>Proposer un service adapté et personnalisé</a:t>
            </a:r>
          </a:p>
          <a:p>
            <a:pPr marL="285750" indent="-285750">
              <a:buFont typeface="Wingdings" panose="05000000000000000000" pitchFamily="2" charset="2"/>
              <a:buChar char="ü"/>
            </a:pPr>
            <a:endParaRPr lang="fr-FR" altLang="fr-FR" sz="1500" dirty="0">
              <a:solidFill>
                <a:schemeClr val="tx2"/>
              </a:solidFill>
              <a:latin typeface="+mj-lt"/>
            </a:endParaRPr>
          </a:p>
          <a:p>
            <a:pPr marL="285750" indent="-285750">
              <a:buFont typeface="Wingdings" panose="05000000000000000000" pitchFamily="2" charset="2"/>
              <a:buChar char="ü"/>
            </a:pPr>
            <a:r>
              <a:rPr lang="fr-FR" altLang="fr-FR" sz="1500" dirty="0">
                <a:solidFill>
                  <a:schemeClr val="tx2"/>
                </a:solidFill>
                <a:latin typeface="+mj-lt"/>
              </a:rPr>
              <a:t>Aider au recrutement : sélection des profils, présentation des candidats, soutien lors des recrutements</a:t>
            </a:r>
          </a:p>
          <a:p>
            <a:pPr marL="285750" indent="-285750">
              <a:buFont typeface="Wingdings" panose="05000000000000000000" pitchFamily="2" charset="2"/>
              <a:buChar char="ü"/>
            </a:pPr>
            <a:endParaRPr lang="fr-FR" altLang="fr-FR" sz="1500" dirty="0">
              <a:solidFill>
                <a:schemeClr val="tx2"/>
              </a:solidFill>
              <a:latin typeface="+mj-lt"/>
            </a:endParaRPr>
          </a:p>
          <a:p>
            <a:pPr marL="285750" indent="-285750">
              <a:buFont typeface="Wingdings" panose="05000000000000000000" pitchFamily="2" charset="2"/>
              <a:buChar char="ü"/>
            </a:pPr>
            <a:r>
              <a:rPr lang="fr-FR" altLang="fr-FR" sz="1500" dirty="0">
                <a:solidFill>
                  <a:schemeClr val="tx2"/>
                </a:solidFill>
                <a:latin typeface="+mj-lt"/>
              </a:rPr>
              <a:t>Informer et conseiller sur :</a:t>
            </a:r>
          </a:p>
          <a:p>
            <a:pPr>
              <a:spcBef>
                <a:spcPct val="0"/>
              </a:spcBef>
              <a:buClrTx/>
              <a:buSzTx/>
            </a:pPr>
            <a:r>
              <a:rPr lang="fr-FR" altLang="fr-FR" sz="1500" dirty="0" smtClean="0">
                <a:solidFill>
                  <a:schemeClr val="tx2"/>
                </a:solidFill>
                <a:latin typeface="+mj-lt"/>
              </a:rPr>
              <a:t>	- </a:t>
            </a:r>
            <a:r>
              <a:rPr lang="fr-FR" altLang="fr-FR" sz="1500" dirty="0">
                <a:solidFill>
                  <a:schemeClr val="tx2"/>
                </a:solidFill>
                <a:latin typeface="+mj-lt"/>
              </a:rPr>
              <a:t>les aides à l’emploi </a:t>
            </a:r>
          </a:p>
          <a:p>
            <a:pPr>
              <a:spcBef>
                <a:spcPct val="0"/>
              </a:spcBef>
              <a:buClrTx/>
              <a:buSzTx/>
            </a:pPr>
            <a:r>
              <a:rPr lang="fr-FR" altLang="fr-FR" sz="1500" dirty="0" smtClean="0">
                <a:solidFill>
                  <a:schemeClr val="tx2"/>
                </a:solidFill>
                <a:latin typeface="+mj-lt"/>
              </a:rPr>
              <a:t>	- </a:t>
            </a:r>
            <a:r>
              <a:rPr lang="fr-FR" altLang="fr-FR" sz="1500" dirty="0">
                <a:solidFill>
                  <a:schemeClr val="tx2"/>
                </a:solidFill>
                <a:latin typeface="+mj-lt"/>
              </a:rPr>
              <a:t>le maintien dans l’emploi </a:t>
            </a:r>
          </a:p>
          <a:p>
            <a:pPr marL="285750" indent="-285750">
              <a:spcBef>
                <a:spcPct val="0"/>
              </a:spcBef>
              <a:buClrTx/>
              <a:buSzTx/>
              <a:buFont typeface="Wingdings" panose="05000000000000000000" pitchFamily="2" charset="2"/>
              <a:buChar char="ü"/>
            </a:pPr>
            <a:endParaRPr lang="fr-FR" altLang="fr-FR" sz="1500" dirty="0">
              <a:solidFill>
                <a:schemeClr val="tx2"/>
              </a:solidFill>
              <a:latin typeface="+mj-lt"/>
            </a:endParaRPr>
          </a:p>
          <a:p>
            <a:pPr marL="285750" indent="-285750">
              <a:spcBef>
                <a:spcPct val="0"/>
              </a:spcBef>
              <a:buFont typeface="Wingdings" panose="05000000000000000000" pitchFamily="2" charset="2"/>
              <a:buChar char="ü"/>
            </a:pPr>
            <a:r>
              <a:rPr lang="fr-FR" altLang="fr-FR" sz="1500" dirty="0">
                <a:solidFill>
                  <a:schemeClr val="tx2"/>
                </a:solidFill>
                <a:latin typeface="+mj-lt"/>
              </a:rPr>
              <a:t>Assurer le suivi des salariés en emploi</a:t>
            </a:r>
          </a:p>
          <a:p>
            <a:pPr marL="285750" indent="-285750">
              <a:spcBef>
                <a:spcPct val="0"/>
              </a:spcBef>
              <a:buFont typeface="Wingdings" panose="05000000000000000000" pitchFamily="2" charset="2"/>
              <a:buChar char="ü"/>
            </a:pPr>
            <a:endParaRPr lang="fr-FR" altLang="fr-FR" sz="1500" dirty="0">
              <a:solidFill>
                <a:schemeClr val="tx2"/>
              </a:solidFill>
              <a:latin typeface="+mj-lt"/>
            </a:endParaRPr>
          </a:p>
          <a:p>
            <a:pPr marL="285750" indent="-285750">
              <a:spcBef>
                <a:spcPct val="0"/>
              </a:spcBef>
              <a:buFont typeface="Wingdings" panose="05000000000000000000" pitchFamily="2" charset="2"/>
              <a:buChar char="ü"/>
            </a:pPr>
            <a:r>
              <a:rPr lang="fr-FR" altLang="fr-FR" sz="1500" dirty="0">
                <a:solidFill>
                  <a:schemeClr val="tx2"/>
                </a:solidFill>
                <a:latin typeface="+mj-lt"/>
              </a:rPr>
              <a:t>Un référent unique</a:t>
            </a:r>
          </a:p>
          <a:p>
            <a:endParaRPr lang="fr-FR" altLang="fr-FR" sz="1200" dirty="0"/>
          </a:p>
          <a:p>
            <a:endParaRPr lang="fr-FR" altLang="fr-FR" sz="1600" dirty="0"/>
          </a:p>
          <a:p>
            <a:pPr eaLnBrk="1" hangingPunct="1">
              <a:defRPr/>
            </a:pPr>
            <a:endParaRPr lang="fr-FR" altLang="fr-FR" sz="1400" b="1" dirty="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marL="285750" indent="-285750" algn="ctr" eaLnBrk="1" hangingPunct="1">
              <a:buFont typeface="Wingdings" panose="05000000000000000000" pitchFamily="2" charset="2"/>
              <a:buChar char="Ø"/>
              <a:defRPr/>
            </a:pPr>
            <a:endParaRPr lang="fr-FR" altLang="fr-FR" b="1" dirty="0" smtClean="0">
              <a:solidFill>
                <a:srgbClr val="800080"/>
              </a:solidFill>
              <a:latin typeface="+mj-lt"/>
            </a:endParaRPr>
          </a:p>
          <a:p>
            <a:pPr algn="ctr" eaLnBrk="1" hangingPunct="1">
              <a:defRPr/>
            </a:pPr>
            <a:endParaRPr lang="fr-FR" altLang="fr-FR" dirty="0" smtClean="0">
              <a:latin typeface="+mj-lt"/>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20</a:t>
            </a:fld>
            <a:endParaRPr lang="fr-BE"/>
          </a:p>
        </p:txBody>
      </p:sp>
      <p:sp>
        <p:nvSpPr>
          <p:cNvPr id="7" name="Titre 1"/>
          <p:cNvSpPr txBox="1">
            <a:spLocks/>
          </p:cNvSpPr>
          <p:nvPr/>
        </p:nvSpPr>
        <p:spPr>
          <a:xfrm>
            <a:off x="224010" y="-14970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endParaRPr lang="fr-FR" sz="2400" dirty="0">
              <a:solidFill>
                <a:srgbClr val="002060"/>
              </a:solidFill>
            </a:endParaRPr>
          </a:p>
        </p:txBody>
      </p:sp>
      <p:pic>
        <p:nvPicPr>
          <p:cNvPr id="11" name="Espace réservé du contenu 6" descr="Logos 0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8237" y="464345"/>
            <a:ext cx="15843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2.bp.blogspot.com/-02_tIPl-AF4/UJKk4iv64fI/AAAAAAAAAUs/B9hwceDTq3w/s1600/meilleurs-stages.jpg"/>
          <p:cNvPicPr>
            <a:picLocks noChangeAspect="1" noChangeArrowheads="1"/>
          </p:cNvPicPr>
          <p:nvPr/>
        </p:nvPicPr>
        <p:blipFill>
          <a:blip r:embed="rId3" cstate="print"/>
          <a:srcRect/>
          <a:stretch>
            <a:fillRect/>
          </a:stretch>
        </p:blipFill>
        <p:spPr bwMode="auto">
          <a:xfrm>
            <a:off x="4784750" y="4013200"/>
            <a:ext cx="2438400" cy="1625600"/>
          </a:xfrm>
          <a:prstGeom prst="rect">
            <a:avLst/>
          </a:prstGeom>
          <a:noFill/>
        </p:spPr>
      </p:pic>
    </p:spTree>
    <p:extLst>
      <p:ext uri="{BB962C8B-B14F-4D97-AF65-F5344CB8AC3E}">
        <p14:creationId xmlns:p14="http://schemas.microsoft.com/office/powerpoint/2010/main" val="1459735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67544" y="1124745"/>
            <a:ext cx="2592288" cy="15621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100"/>
          </a:p>
        </p:txBody>
      </p:sp>
      <p:sp>
        <p:nvSpPr>
          <p:cNvPr id="6" name="Rectangle à coins arrondis 5"/>
          <p:cNvSpPr/>
          <p:nvPr/>
        </p:nvSpPr>
        <p:spPr>
          <a:xfrm>
            <a:off x="3195444" y="4432482"/>
            <a:ext cx="2592288" cy="166257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endParaRPr lang="fr-FR" sz="1100" dirty="0"/>
          </a:p>
        </p:txBody>
      </p:sp>
      <p:sp>
        <p:nvSpPr>
          <p:cNvPr id="7" name="Rectangle à coins arrondis 6"/>
          <p:cNvSpPr/>
          <p:nvPr/>
        </p:nvSpPr>
        <p:spPr>
          <a:xfrm>
            <a:off x="3195444" y="1151699"/>
            <a:ext cx="2835357" cy="31242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100" dirty="0"/>
          </a:p>
        </p:txBody>
      </p:sp>
      <p:sp>
        <p:nvSpPr>
          <p:cNvPr id="8" name="Rectangle à coins arrondis 7"/>
          <p:cNvSpPr/>
          <p:nvPr/>
        </p:nvSpPr>
        <p:spPr>
          <a:xfrm>
            <a:off x="490922" y="2948070"/>
            <a:ext cx="2592288" cy="136815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100"/>
          </a:p>
        </p:txBody>
      </p:sp>
      <p:sp>
        <p:nvSpPr>
          <p:cNvPr id="9" name="Rectangle à coins arrondis 8"/>
          <p:cNvSpPr/>
          <p:nvPr/>
        </p:nvSpPr>
        <p:spPr>
          <a:xfrm>
            <a:off x="467544" y="4432481"/>
            <a:ext cx="2592288" cy="166257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100"/>
          </a:p>
        </p:txBody>
      </p:sp>
      <p:sp>
        <p:nvSpPr>
          <p:cNvPr id="11" name="Rectangle à coins arrondis 10"/>
          <p:cNvSpPr/>
          <p:nvPr/>
        </p:nvSpPr>
        <p:spPr>
          <a:xfrm>
            <a:off x="6092551" y="1124745"/>
            <a:ext cx="2458529" cy="151666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100" dirty="0"/>
          </a:p>
        </p:txBody>
      </p:sp>
      <p:sp>
        <p:nvSpPr>
          <p:cNvPr id="13" name="ZoneTexte 12"/>
          <p:cNvSpPr txBox="1"/>
          <p:nvPr/>
        </p:nvSpPr>
        <p:spPr>
          <a:xfrm>
            <a:off x="467544" y="1443408"/>
            <a:ext cx="2592288" cy="938719"/>
          </a:xfrm>
          <a:prstGeom prst="rect">
            <a:avLst/>
          </a:prstGeom>
          <a:noFill/>
        </p:spPr>
        <p:txBody>
          <a:bodyPr wrap="square" rtlCol="0" anchor="ctr" anchorCtr="0">
            <a:spAutoFit/>
          </a:bodyPr>
          <a:lstStyle/>
          <a:p>
            <a:r>
              <a:rPr lang="fr-FR" sz="1100" b="1" dirty="0" smtClean="0">
                <a:solidFill>
                  <a:schemeClr val="accent4">
                    <a:lumMod val="75000"/>
                  </a:schemeClr>
                </a:solidFill>
              </a:rPr>
              <a:t>Cap Emploi 04 Alpes de Haute  Provence</a:t>
            </a:r>
          </a:p>
          <a:p>
            <a:endParaRPr lang="fr-FR" sz="1100" b="1" dirty="0"/>
          </a:p>
          <a:p>
            <a:r>
              <a:rPr lang="fr-FR" sz="1100" b="1" dirty="0" smtClean="0"/>
              <a:t>456 bd Saint-Joseph</a:t>
            </a:r>
          </a:p>
          <a:p>
            <a:r>
              <a:rPr lang="fr-FR" sz="1100" b="1" dirty="0" smtClean="0"/>
              <a:t>04100 MANOSQUE</a:t>
            </a:r>
          </a:p>
          <a:p>
            <a:r>
              <a:rPr lang="fr-FR" sz="1100" b="1" dirty="0" smtClean="0"/>
              <a:t>Tél : 04 92 70 74 60 Fax : 04 92 70 74 61</a:t>
            </a:r>
          </a:p>
        </p:txBody>
      </p:sp>
      <p:sp>
        <p:nvSpPr>
          <p:cNvPr id="3" name="ZoneTexte 2"/>
          <p:cNvSpPr txBox="1"/>
          <p:nvPr/>
        </p:nvSpPr>
        <p:spPr>
          <a:xfrm>
            <a:off x="514300" y="3140968"/>
            <a:ext cx="2568910" cy="1107996"/>
          </a:xfrm>
          <a:prstGeom prst="rect">
            <a:avLst/>
          </a:prstGeom>
          <a:noFill/>
        </p:spPr>
        <p:txBody>
          <a:bodyPr wrap="square" rtlCol="0" anchor="ctr" anchorCtr="0">
            <a:spAutoFit/>
          </a:bodyPr>
          <a:lstStyle/>
          <a:p>
            <a:r>
              <a:rPr lang="fr-FR" sz="1100" b="1" dirty="0">
                <a:solidFill>
                  <a:schemeClr val="accent4">
                    <a:lumMod val="75000"/>
                  </a:schemeClr>
                </a:solidFill>
              </a:rPr>
              <a:t>Cap Emploi</a:t>
            </a:r>
            <a:r>
              <a:rPr lang="fr-FR" sz="1100" b="1" dirty="0" smtClean="0">
                <a:solidFill>
                  <a:schemeClr val="accent4">
                    <a:lumMod val="75000"/>
                  </a:schemeClr>
                </a:solidFill>
              </a:rPr>
              <a:t> 05 Hautes Alpes</a:t>
            </a:r>
          </a:p>
          <a:p>
            <a:endParaRPr lang="fr-FR" sz="1100" b="1" dirty="0"/>
          </a:p>
          <a:p>
            <a:r>
              <a:rPr lang="fr-FR" sz="1100" b="1" dirty="0" err="1" smtClean="0"/>
              <a:t>Micropolis</a:t>
            </a:r>
            <a:r>
              <a:rPr lang="fr-FR" sz="1100" b="1" dirty="0" smtClean="0"/>
              <a:t> Bâtiment Aurora</a:t>
            </a:r>
          </a:p>
          <a:p>
            <a:r>
              <a:rPr lang="fr-FR" sz="1100" b="1" dirty="0" smtClean="0"/>
              <a:t>05000 GAP</a:t>
            </a:r>
          </a:p>
          <a:p>
            <a:r>
              <a:rPr lang="fr-FR" sz="1100" b="1" dirty="0" smtClean="0"/>
              <a:t>Tél : 04 92 53 21 83  Fax : 04 92 53 21 62</a:t>
            </a:r>
          </a:p>
          <a:p>
            <a:endParaRPr lang="fr-FR" sz="1100" b="1" dirty="0"/>
          </a:p>
        </p:txBody>
      </p:sp>
      <p:sp>
        <p:nvSpPr>
          <p:cNvPr id="4" name="ZoneTexte 3"/>
          <p:cNvSpPr txBox="1"/>
          <p:nvPr/>
        </p:nvSpPr>
        <p:spPr>
          <a:xfrm>
            <a:off x="490922" y="4516090"/>
            <a:ext cx="2568910" cy="1446550"/>
          </a:xfrm>
          <a:prstGeom prst="rect">
            <a:avLst/>
          </a:prstGeom>
          <a:noFill/>
        </p:spPr>
        <p:txBody>
          <a:bodyPr wrap="square" rtlCol="0">
            <a:spAutoFit/>
          </a:bodyPr>
          <a:lstStyle/>
          <a:p>
            <a:r>
              <a:rPr lang="fr-FR" sz="1100" b="1" dirty="0">
                <a:solidFill>
                  <a:schemeClr val="accent4">
                    <a:lumMod val="75000"/>
                  </a:schemeClr>
                </a:solidFill>
              </a:rPr>
              <a:t>Cap Emploi</a:t>
            </a:r>
            <a:r>
              <a:rPr lang="fr-FR" sz="1100" b="1" dirty="0" smtClean="0">
                <a:solidFill>
                  <a:schemeClr val="accent4">
                    <a:lumMod val="75000"/>
                  </a:schemeClr>
                </a:solidFill>
              </a:rPr>
              <a:t> 06 Alpes Maritimes</a:t>
            </a:r>
          </a:p>
          <a:p>
            <a:endParaRPr lang="fr-FR" sz="1100" b="1" dirty="0" smtClean="0"/>
          </a:p>
          <a:p>
            <a:r>
              <a:rPr lang="fr-FR" sz="1100" b="1" dirty="0" smtClean="0"/>
              <a:t>Av Guynemer</a:t>
            </a:r>
          </a:p>
          <a:p>
            <a:r>
              <a:rPr lang="fr-FR" sz="1100" b="1" dirty="0" smtClean="0"/>
              <a:t>Immeuble Cap Var – Entrée C1</a:t>
            </a:r>
          </a:p>
          <a:p>
            <a:r>
              <a:rPr lang="fr-FR" sz="1100" b="1" dirty="0" smtClean="0"/>
              <a:t>BP 30193 </a:t>
            </a:r>
          </a:p>
          <a:p>
            <a:r>
              <a:rPr lang="fr-FR" sz="1100" b="1" dirty="0" smtClean="0"/>
              <a:t>06704 SAINT LAURENT DU VAR CEDEX</a:t>
            </a:r>
          </a:p>
          <a:p>
            <a:r>
              <a:rPr lang="fr-FR" sz="1100" b="1" dirty="0" smtClean="0"/>
              <a:t>Tél : 04 93 19 38 60 Fax : 04 93 19 30 89</a:t>
            </a:r>
          </a:p>
          <a:p>
            <a:r>
              <a:rPr lang="fr-FR" sz="1100" b="1" dirty="0" smtClean="0"/>
              <a:t>accueil@capemploi06.com</a:t>
            </a:r>
          </a:p>
        </p:txBody>
      </p:sp>
      <p:sp>
        <p:nvSpPr>
          <p:cNvPr id="15" name="ZoneTexte 14"/>
          <p:cNvSpPr txBox="1"/>
          <p:nvPr/>
        </p:nvSpPr>
        <p:spPr>
          <a:xfrm>
            <a:off x="3203848" y="4600728"/>
            <a:ext cx="2376264" cy="1277273"/>
          </a:xfrm>
          <a:prstGeom prst="rect">
            <a:avLst/>
          </a:prstGeom>
          <a:noFill/>
        </p:spPr>
        <p:txBody>
          <a:bodyPr wrap="square" rtlCol="0">
            <a:spAutoFit/>
          </a:bodyPr>
          <a:lstStyle/>
          <a:p>
            <a:r>
              <a:rPr lang="fr-FR" sz="1100" b="1" dirty="0">
                <a:solidFill>
                  <a:schemeClr val="accent4">
                    <a:lumMod val="75000"/>
                  </a:schemeClr>
                </a:solidFill>
              </a:rPr>
              <a:t>Cap Emploi</a:t>
            </a:r>
            <a:r>
              <a:rPr lang="fr-FR" sz="1100" b="1" dirty="0" smtClean="0">
                <a:solidFill>
                  <a:schemeClr val="accent4">
                    <a:lumMod val="75000"/>
                  </a:schemeClr>
                </a:solidFill>
              </a:rPr>
              <a:t> 83 Var</a:t>
            </a:r>
          </a:p>
          <a:p>
            <a:endParaRPr lang="fr-FR" sz="1100" b="1" dirty="0" smtClean="0"/>
          </a:p>
          <a:p>
            <a:r>
              <a:rPr lang="fr-FR" sz="1100" b="1" dirty="0" smtClean="0"/>
              <a:t>147 rue Henri Vienne</a:t>
            </a:r>
          </a:p>
          <a:p>
            <a:r>
              <a:rPr lang="fr-FR" sz="1100" b="1" dirty="0" smtClean="0"/>
              <a:t>Le Vélasquez Bât B</a:t>
            </a:r>
          </a:p>
          <a:p>
            <a:r>
              <a:rPr lang="fr-FR" sz="1100" b="1" dirty="0" smtClean="0"/>
              <a:t>83000 TOULON</a:t>
            </a:r>
          </a:p>
          <a:p>
            <a:r>
              <a:rPr lang="fr-FR" sz="1100" b="1" dirty="0" smtClean="0"/>
              <a:t>Tél : 04 94 22 36 16</a:t>
            </a:r>
          </a:p>
          <a:p>
            <a:endParaRPr lang="fr-FR" sz="1100" b="1" dirty="0" smtClean="0"/>
          </a:p>
        </p:txBody>
      </p:sp>
      <p:sp>
        <p:nvSpPr>
          <p:cNvPr id="17" name="ZoneTexte 16"/>
          <p:cNvSpPr txBox="1"/>
          <p:nvPr/>
        </p:nvSpPr>
        <p:spPr>
          <a:xfrm>
            <a:off x="6228184" y="1316452"/>
            <a:ext cx="2592288" cy="1277273"/>
          </a:xfrm>
          <a:prstGeom prst="rect">
            <a:avLst/>
          </a:prstGeom>
          <a:noFill/>
        </p:spPr>
        <p:txBody>
          <a:bodyPr wrap="square" rtlCol="0">
            <a:spAutoFit/>
          </a:bodyPr>
          <a:lstStyle/>
          <a:p>
            <a:r>
              <a:rPr lang="fr-FR" sz="1100" b="1" dirty="0">
                <a:solidFill>
                  <a:schemeClr val="accent4">
                    <a:lumMod val="75000"/>
                  </a:schemeClr>
                </a:solidFill>
              </a:rPr>
              <a:t>Cap Emploi</a:t>
            </a:r>
            <a:r>
              <a:rPr lang="fr-FR" sz="1100" b="1" dirty="0" smtClean="0">
                <a:solidFill>
                  <a:schemeClr val="accent4">
                    <a:lumMod val="75000"/>
                  </a:schemeClr>
                </a:solidFill>
              </a:rPr>
              <a:t> 84 Vaucluse</a:t>
            </a:r>
          </a:p>
          <a:p>
            <a:endParaRPr lang="fr-FR" sz="1100" b="1" dirty="0" smtClean="0"/>
          </a:p>
          <a:p>
            <a:r>
              <a:rPr lang="fr-FR" sz="1100" b="1" dirty="0" smtClean="0"/>
              <a:t>72 Route de </a:t>
            </a:r>
            <a:r>
              <a:rPr lang="fr-FR" sz="1100" b="1" dirty="0" err="1" smtClean="0"/>
              <a:t>Montfavet</a:t>
            </a:r>
            <a:endParaRPr lang="fr-FR" sz="1100" b="1" dirty="0" smtClean="0"/>
          </a:p>
          <a:p>
            <a:r>
              <a:rPr lang="fr-FR" sz="1100" b="1" dirty="0" smtClean="0"/>
              <a:t>84000 AVIGNON</a:t>
            </a:r>
          </a:p>
          <a:p>
            <a:r>
              <a:rPr lang="fr-FR" sz="1100" b="1" dirty="0" smtClean="0"/>
              <a:t>Tél : 04 90 13 99 99 Fax : 04 90 13 99 98</a:t>
            </a:r>
          </a:p>
          <a:p>
            <a:r>
              <a:rPr lang="fr-FR" sz="1100" b="1" dirty="0" smtClean="0"/>
              <a:t>contact@capemploi84.fr</a:t>
            </a:r>
          </a:p>
          <a:p>
            <a:endParaRPr lang="fr-FR" sz="1100" dirty="0"/>
          </a:p>
        </p:txBody>
      </p:sp>
      <p:sp>
        <p:nvSpPr>
          <p:cNvPr id="20" name="ZoneTexte 19"/>
          <p:cNvSpPr txBox="1"/>
          <p:nvPr/>
        </p:nvSpPr>
        <p:spPr>
          <a:xfrm>
            <a:off x="467544" y="260648"/>
            <a:ext cx="8193918" cy="553998"/>
          </a:xfrm>
          <a:prstGeom prst="rect">
            <a:avLst/>
          </a:prstGeom>
          <a:noFill/>
        </p:spPr>
        <p:txBody>
          <a:bodyPr wrap="square" rtlCol="0">
            <a:spAutoFit/>
          </a:bodyPr>
          <a:lstStyle/>
          <a:p>
            <a:r>
              <a:rPr lang="fr-FR" sz="3000" dirty="0" smtClean="0">
                <a:solidFill>
                  <a:schemeClr val="tx2"/>
                </a:solidFill>
                <a:latin typeface="+mj-lt"/>
              </a:rPr>
              <a:t>Les Cap Emploi en </a:t>
            </a:r>
            <a:r>
              <a:rPr lang="fr-FR" sz="3000" dirty="0" smtClean="0">
                <a:solidFill>
                  <a:schemeClr val="tx2"/>
                </a:solidFill>
                <a:latin typeface="+mj-lt"/>
              </a:rPr>
              <a:t>PACA</a:t>
            </a:r>
            <a:endParaRPr lang="fr-FR" sz="3000" dirty="0">
              <a:solidFill>
                <a:schemeClr val="tx2"/>
              </a:solidFill>
              <a:latin typeface="+mj-lt"/>
            </a:endParaRPr>
          </a:p>
        </p:txBody>
      </p:sp>
      <p:sp>
        <p:nvSpPr>
          <p:cNvPr id="18" name="ZoneTexte 17"/>
          <p:cNvSpPr txBox="1"/>
          <p:nvPr/>
        </p:nvSpPr>
        <p:spPr>
          <a:xfrm>
            <a:off x="3195443" y="1401091"/>
            <a:ext cx="2835357" cy="2292935"/>
          </a:xfrm>
          <a:prstGeom prst="rect">
            <a:avLst/>
          </a:prstGeom>
          <a:noFill/>
        </p:spPr>
        <p:txBody>
          <a:bodyPr wrap="square" rtlCol="0" anchor="ctr" anchorCtr="0">
            <a:spAutoFit/>
          </a:bodyPr>
          <a:lstStyle/>
          <a:p>
            <a:r>
              <a:rPr lang="fr-FR" sz="1100" b="1" dirty="0" smtClean="0">
                <a:solidFill>
                  <a:schemeClr val="accent4">
                    <a:lumMod val="75000"/>
                  </a:schemeClr>
                </a:solidFill>
              </a:rPr>
              <a:t>Cap Emploi 13 Bouches du Rhône</a:t>
            </a:r>
          </a:p>
          <a:p>
            <a:endParaRPr lang="fr-FR" sz="1100" b="1" dirty="0" smtClean="0"/>
          </a:p>
          <a:p>
            <a:r>
              <a:rPr lang="fr-FR" sz="1100" b="1" dirty="0" smtClean="0">
                <a:solidFill>
                  <a:schemeClr val="accent4">
                    <a:lumMod val="75000"/>
                  </a:schemeClr>
                </a:solidFill>
              </a:rPr>
              <a:t>Hors Marseille</a:t>
            </a:r>
          </a:p>
          <a:p>
            <a:r>
              <a:rPr lang="fr-FR" sz="1100" b="1" dirty="0" smtClean="0"/>
              <a:t>38 Avenue de l’Europe – CS 60247</a:t>
            </a:r>
          </a:p>
          <a:p>
            <a:r>
              <a:rPr lang="fr-FR" sz="1100" b="1" dirty="0" smtClean="0"/>
              <a:t>13091 AIX EN PROVENCE CEDEX 2</a:t>
            </a:r>
          </a:p>
          <a:p>
            <a:r>
              <a:rPr lang="fr-FR" sz="1100" b="1" dirty="0" smtClean="0"/>
              <a:t>Tél : 04 42 95 70 19  Fax : 04 42 22 10 38</a:t>
            </a:r>
          </a:p>
          <a:p>
            <a:endParaRPr lang="fr-FR" sz="1100" b="1" dirty="0" smtClean="0"/>
          </a:p>
          <a:p>
            <a:endParaRPr lang="fr-FR" sz="1100" b="1" dirty="0"/>
          </a:p>
          <a:p>
            <a:r>
              <a:rPr lang="fr-FR" sz="1100" b="1" dirty="0" smtClean="0">
                <a:solidFill>
                  <a:schemeClr val="accent4">
                    <a:lumMod val="75000"/>
                  </a:schemeClr>
                </a:solidFill>
              </a:rPr>
              <a:t>Marseille</a:t>
            </a:r>
          </a:p>
          <a:p>
            <a:r>
              <a:rPr lang="fr-FR" sz="1100" b="1" dirty="0" smtClean="0"/>
              <a:t>Espace Colbert, 8 rue Sainte Barbe – CS 70383</a:t>
            </a:r>
          </a:p>
          <a:p>
            <a:r>
              <a:rPr lang="fr-FR" sz="1100" b="1" dirty="0" smtClean="0"/>
              <a:t>13205 MARSEILLE CEDEX 01</a:t>
            </a:r>
          </a:p>
          <a:p>
            <a:r>
              <a:rPr lang="fr-FR" sz="1100" b="1" dirty="0" smtClean="0"/>
              <a:t>Tél : 04 91 16 54 09 Fax : 04 91 41 66 81</a:t>
            </a:r>
          </a:p>
          <a:p>
            <a:endParaRPr lang="fr-FR" sz="1100" b="1" dirty="0" smtClean="0"/>
          </a:p>
        </p:txBody>
      </p:sp>
    </p:spTree>
    <p:extLst>
      <p:ext uri="{BB962C8B-B14F-4D97-AF65-F5344CB8AC3E}">
        <p14:creationId xmlns:p14="http://schemas.microsoft.com/office/powerpoint/2010/main" val="2847391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32656"/>
            <a:ext cx="8229600" cy="5602634"/>
          </a:xfrm>
        </p:spPr>
        <p:txBody>
          <a:bodyPr>
            <a:normAutofit/>
          </a:bodyPr>
          <a:lstStyle/>
          <a:p>
            <a:pPr algn="l"/>
            <a:r>
              <a:rPr lang="fr-FR" sz="2000" b="1" dirty="0" smtClean="0">
                <a:latin typeface="Century Gothic" panose="020B0502020202020204" pitchFamily="34" charset="0"/>
              </a:rPr>
              <a:t/>
            </a:r>
            <a:br>
              <a:rPr lang="fr-FR" sz="2000" b="1" dirty="0" smtClean="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2000" b="1" dirty="0" smtClean="0">
                <a:latin typeface="Century Gothic" panose="020B0502020202020204" pitchFamily="34" charset="0"/>
              </a:rPr>
              <a:t>	</a:t>
            </a:r>
            <a:endParaRPr lang="fr-FR" sz="2000" dirty="0">
              <a:latin typeface="Century Gothic" panose="020B0502020202020204" pitchFamily="34" charset="0"/>
            </a:endParaRPr>
          </a:p>
        </p:txBody>
      </p:sp>
      <p:pic>
        <p:nvPicPr>
          <p:cNvPr id="4" name="Image 8" descr="Logos 02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23065"/>
            <a:ext cx="238650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2420888"/>
            <a:ext cx="7992888" cy="2062103"/>
          </a:xfrm>
          <a:prstGeom prst="rect">
            <a:avLst/>
          </a:prstGeom>
        </p:spPr>
        <p:txBody>
          <a:bodyPr wrap="square">
            <a:spAutoFit/>
          </a:bodyPr>
          <a:lstStyle/>
          <a:p>
            <a:pPr algn="ctr">
              <a:spcAft>
                <a:spcPts val="0"/>
              </a:spcAft>
            </a:pPr>
            <a:endParaRPr lang="fr-FR" sz="1600" b="1" dirty="0" smtClean="0">
              <a:solidFill>
                <a:schemeClr val="tx2">
                  <a:lumMod val="75000"/>
                </a:schemeClr>
              </a:solidFill>
              <a:latin typeface="+mj-lt"/>
              <a:ea typeface="Times New Roman" panose="02020603050405020304" pitchFamily="18" charset="0"/>
              <a:cs typeface="Times New Roman" panose="02020603050405020304" pitchFamily="18" charset="0"/>
            </a:endParaRPr>
          </a:p>
          <a:p>
            <a:pPr algn="ctr">
              <a:spcAft>
                <a:spcPts val="0"/>
              </a:spcAft>
            </a:pPr>
            <a:endParaRPr lang="fr-FR" sz="1600" b="1" dirty="0">
              <a:solidFill>
                <a:schemeClr val="tx2">
                  <a:lumMod val="75000"/>
                </a:schemeClr>
              </a:solidFill>
              <a:latin typeface="+mj-lt"/>
              <a:ea typeface="Times New Roman" panose="02020603050405020304" pitchFamily="18" charset="0"/>
              <a:cs typeface="Times New Roman" panose="02020603050405020304" pitchFamily="18" charset="0"/>
            </a:endParaRPr>
          </a:p>
          <a:p>
            <a:pPr algn="ctr">
              <a:spcAft>
                <a:spcPts val="0"/>
              </a:spcAft>
            </a:pPr>
            <a:endParaRPr lang="fr-FR" sz="1600" b="1" dirty="0" smtClean="0">
              <a:solidFill>
                <a:schemeClr val="tx2">
                  <a:lumMod val="75000"/>
                </a:schemeClr>
              </a:solidFill>
              <a:latin typeface="+mj-lt"/>
              <a:ea typeface="Times New Roman" panose="02020603050405020304" pitchFamily="18" charset="0"/>
              <a:cs typeface="Times New Roman" panose="02020603050405020304" pitchFamily="18" charset="0"/>
            </a:endParaRPr>
          </a:p>
          <a:p>
            <a:pPr lvl="0" algn="ctr"/>
            <a:r>
              <a:rPr lang="fr-FR" sz="4000" dirty="0" smtClean="0">
                <a:solidFill>
                  <a:srgbClr val="002060"/>
                </a:solidFill>
              </a:rPr>
              <a:t>LE PARTENARIAT A METTRE EN PLACE</a:t>
            </a:r>
            <a:endParaRPr lang="fr-FR" sz="4000" dirty="0">
              <a:solidFill>
                <a:srgbClr val="002060"/>
              </a:solidFill>
            </a:endParaRPr>
          </a:p>
          <a:p>
            <a:pPr algn="ctr">
              <a:spcAft>
                <a:spcPts val="0"/>
              </a:spcAft>
            </a:pPr>
            <a:endParaRPr lang="fr-FR" sz="4000" i="1"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pic>
        <p:nvPicPr>
          <p:cNvPr id="6" name="Espace réservé du contenu 6" descr="Logos 0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22283"/>
            <a:ext cx="15843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627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32656"/>
            <a:ext cx="8229600" cy="5602634"/>
          </a:xfrm>
        </p:spPr>
        <p:txBody>
          <a:bodyPr>
            <a:normAutofit/>
          </a:bodyPr>
          <a:lstStyle/>
          <a:p>
            <a:pPr algn="l"/>
            <a:r>
              <a:rPr lang="fr-FR" sz="2000" b="1" dirty="0" smtClean="0">
                <a:latin typeface="Century Gothic" panose="020B0502020202020204" pitchFamily="34" charset="0"/>
              </a:rPr>
              <a:t/>
            </a:r>
            <a:br>
              <a:rPr lang="fr-FR" sz="2000" b="1" dirty="0" smtClean="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2000" b="1" dirty="0" smtClean="0">
                <a:latin typeface="Century Gothic" panose="020B0502020202020204" pitchFamily="34" charset="0"/>
              </a:rPr>
              <a:t>	</a:t>
            </a:r>
            <a:endParaRPr lang="fr-FR" sz="2000" dirty="0">
              <a:latin typeface="Century Gothic" panose="020B0502020202020204" pitchFamily="34" charset="0"/>
            </a:endParaRPr>
          </a:p>
        </p:txBody>
      </p:sp>
      <p:pic>
        <p:nvPicPr>
          <p:cNvPr id="4" name="Image 8" descr="Logos 02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23065"/>
            <a:ext cx="238650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2420888"/>
            <a:ext cx="7992888" cy="3293209"/>
          </a:xfrm>
          <a:prstGeom prst="rect">
            <a:avLst/>
          </a:prstGeom>
        </p:spPr>
        <p:txBody>
          <a:bodyPr wrap="square">
            <a:spAutoFit/>
          </a:bodyPr>
          <a:lstStyle/>
          <a:p>
            <a:pPr algn="ctr">
              <a:spcAft>
                <a:spcPts val="0"/>
              </a:spcAft>
            </a:pPr>
            <a:endParaRPr lang="fr-FR" sz="1600" b="1" dirty="0" smtClean="0">
              <a:solidFill>
                <a:schemeClr val="tx2">
                  <a:lumMod val="75000"/>
                </a:schemeClr>
              </a:solidFill>
              <a:latin typeface="+mj-lt"/>
              <a:ea typeface="Times New Roman" panose="02020603050405020304" pitchFamily="18" charset="0"/>
              <a:cs typeface="Times New Roman" panose="02020603050405020304" pitchFamily="18" charset="0"/>
            </a:endParaRPr>
          </a:p>
          <a:p>
            <a:pPr algn="ctr">
              <a:spcAft>
                <a:spcPts val="0"/>
              </a:spcAft>
            </a:pPr>
            <a:endParaRPr lang="fr-FR" sz="1600" b="1" dirty="0">
              <a:solidFill>
                <a:schemeClr val="tx2">
                  <a:lumMod val="75000"/>
                </a:schemeClr>
              </a:solidFill>
              <a:latin typeface="+mj-lt"/>
              <a:ea typeface="Times New Roman" panose="02020603050405020304" pitchFamily="18" charset="0"/>
              <a:cs typeface="Times New Roman" panose="02020603050405020304" pitchFamily="18" charset="0"/>
            </a:endParaRPr>
          </a:p>
          <a:p>
            <a:pPr algn="ctr">
              <a:spcAft>
                <a:spcPts val="0"/>
              </a:spcAft>
            </a:pPr>
            <a:endParaRPr lang="fr-FR" sz="1600" b="1" dirty="0" smtClean="0">
              <a:solidFill>
                <a:schemeClr val="tx2">
                  <a:lumMod val="75000"/>
                </a:schemeClr>
              </a:solidFill>
              <a:latin typeface="+mj-lt"/>
              <a:ea typeface="Times New Roman" panose="02020603050405020304" pitchFamily="18" charset="0"/>
              <a:cs typeface="Times New Roman" panose="02020603050405020304" pitchFamily="18" charset="0"/>
            </a:endParaRPr>
          </a:p>
          <a:p>
            <a:pPr lvl="0" algn="ctr"/>
            <a:r>
              <a:rPr lang="fr-FR" sz="4000" dirty="0" smtClean="0">
                <a:solidFill>
                  <a:srgbClr val="002060"/>
                </a:solidFill>
              </a:rPr>
              <a:t>JE VOUS REMERCIE POUR TOUTE L’ATTENTION PORTEE A NOS SERVICES!</a:t>
            </a:r>
            <a:endParaRPr lang="fr-FR" sz="4000" dirty="0">
              <a:solidFill>
                <a:srgbClr val="002060"/>
              </a:solidFill>
            </a:endParaRPr>
          </a:p>
          <a:p>
            <a:pPr algn="ctr">
              <a:spcAft>
                <a:spcPts val="0"/>
              </a:spcAft>
            </a:pPr>
            <a:endParaRPr lang="fr-FR" sz="4000" i="1"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pic>
        <p:nvPicPr>
          <p:cNvPr id="6" name="Espace réservé du contenu 6" descr="Logos 0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22283"/>
            <a:ext cx="15843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54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437086" y="3784602"/>
            <a:ext cx="3815953" cy="1584325"/>
          </a:xfrm>
        </p:spPr>
        <p:txBody>
          <a:bodyPr>
            <a:normAutofit fontScale="90000"/>
          </a:bodyPr>
          <a:lstStyle/>
          <a:p>
            <a:pPr eaLnBrk="1" hangingPunct="1">
              <a:lnSpc>
                <a:spcPct val="90000"/>
              </a:lnSpc>
            </a:pPr>
            <a:r>
              <a:rPr lang="fr-FR" altLang="fr-FR" sz="3800" b="0" i="1" dirty="0" smtClean="0">
                <a:latin typeface="Comic Sans MS" panose="030F0702030302020204" pitchFamily="66" charset="0"/>
              </a:rPr>
              <a:t>Le meilleur moyen</a:t>
            </a:r>
            <a:br>
              <a:rPr lang="fr-FR" altLang="fr-FR" sz="3800" b="0" i="1" dirty="0" smtClean="0">
                <a:latin typeface="Comic Sans MS" panose="030F0702030302020204" pitchFamily="66" charset="0"/>
              </a:rPr>
            </a:br>
            <a:r>
              <a:rPr lang="fr-FR" altLang="fr-FR" sz="3800" b="0" i="1" dirty="0" smtClean="0">
                <a:latin typeface="Comic Sans MS" panose="030F0702030302020204" pitchFamily="66" charset="0"/>
              </a:rPr>
              <a:t>de garder un salarié, c</a:t>
            </a:r>
            <a:r>
              <a:rPr lang="ja-JP" altLang="fr-FR" sz="3800" b="0" i="1" dirty="0" smtClean="0">
                <a:latin typeface="Comic Sans MS" panose="030F0702030302020204" pitchFamily="66" charset="0"/>
              </a:rPr>
              <a:t>’</a:t>
            </a:r>
            <a:r>
              <a:rPr lang="fr-FR" altLang="ja-JP" sz="3800" b="0" i="1" dirty="0" smtClean="0">
                <a:latin typeface="Comic Sans MS" panose="030F0702030302020204" pitchFamily="66" charset="0"/>
              </a:rPr>
              <a:t>est d</a:t>
            </a:r>
            <a:r>
              <a:rPr lang="ja-JP" altLang="fr-FR" sz="3800" b="0" i="1" dirty="0" smtClean="0">
                <a:latin typeface="Comic Sans MS" panose="030F0702030302020204" pitchFamily="66" charset="0"/>
              </a:rPr>
              <a:t>’</a:t>
            </a:r>
            <a:r>
              <a:rPr lang="fr-FR" altLang="ja-JP" sz="3800" b="0" i="1" dirty="0" smtClean="0">
                <a:latin typeface="Comic Sans MS" panose="030F0702030302020204" pitchFamily="66" charset="0"/>
              </a:rPr>
              <a:t>agir !</a:t>
            </a:r>
            <a:endParaRPr lang="fr-FR" altLang="fr-FR" sz="3800" b="0" i="1" dirty="0">
              <a:latin typeface="Comic Sans MS" panose="030F0702030302020204" pitchFamily="66" charset="0"/>
            </a:endParaRPr>
          </a:p>
        </p:txBody>
      </p:sp>
      <p:sp>
        <p:nvSpPr>
          <p:cNvPr id="6147" name="Freeform 4"/>
          <p:cNvSpPr>
            <a:spLocks/>
          </p:cNvSpPr>
          <p:nvPr/>
        </p:nvSpPr>
        <p:spPr bwMode="auto">
          <a:xfrm>
            <a:off x="1570435" y="5383215"/>
            <a:ext cx="1924050" cy="263525"/>
          </a:xfrm>
          <a:custGeom>
            <a:avLst/>
            <a:gdLst>
              <a:gd name="T0" fmla="*/ 0 w 1476"/>
              <a:gd name="T1" fmla="*/ 2147483646 h 144"/>
              <a:gd name="T2" fmla="*/ 2147483646 w 1476"/>
              <a:gd name="T3" fmla="*/ 2147483646 h 144"/>
              <a:gd name="T4" fmla="*/ 0 60000 65536"/>
              <a:gd name="T5" fmla="*/ 0 60000 65536"/>
              <a:gd name="T6" fmla="*/ 0 w 1476"/>
              <a:gd name="T7" fmla="*/ 0 h 144"/>
              <a:gd name="T8" fmla="*/ 1476 w 1476"/>
              <a:gd name="T9" fmla="*/ 144 h 144"/>
            </a:gdLst>
            <a:ahLst/>
            <a:cxnLst>
              <a:cxn ang="T4">
                <a:pos x="T0" y="T1"/>
              </a:cxn>
              <a:cxn ang="T5">
                <a:pos x="T2" y="T3"/>
              </a:cxn>
            </a:cxnLst>
            <a:rect l="T6" t="T7" r="T8" b="T9"/>
            <a:pathLst>
              <a:path w="1476" h="144">
                <a:moveTo>
                  <a:pt x="0" y="144"/>
                </a:moveTo>
                <a:cubicBezTo>
                  <a:pt x="504" y="30"/>
                  <a:pt x="984" y="0"/>
                  <a:pt x="1476" y="90"/>
                </a:cubicBezTo>
              </a:path>
            </a:pathLst>
          </a:custGeom>
          <a:noFill/>
          <a:ln w="158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a:solidFill>
                <a:srgbClr val="969696"/>
              </a:solidFill>
              <a:latin typeface="Arial" panose="020B0604020202020204" pitchFamily="34" charset="0"/>
            </a:endParaRPr>
          </a:p>
        </p:txBody>
      </p:sp>
      <p:sp>
        <p:nvSpPr>
          <p:cNvPr id="6148" name="Rectangle 7"/>
          <p:cNvSpPr>
            <a:spLocks noGrp="1" noChangeArrowheads="1"/>
          </p:cNvSpPr>
          <p:nvPr>
            <p:ph type="subTitle" idx="4294967295"/>
          </p:nvPr>
        </p:nvSpPr>
        <p:spPr>
          <a:xfrm>
            <a:off x="1439467" y="6092825"/>
            <a:ext cx="3726656" cy="433388"/>
          </a:xfrm>
        </p:spPr>
        <p:txBody>
          <a:bodyPr/>
          <a:lstStyle/>
          <a:p>
            <a:pPr marL="0" indent="0" eaLnBrk="1" hangingPunct="1"/>
            <a:r>
              <a:rPr lang="fr-FR" altLang="fr-FR" sz="1600" dirty="0">
                <a:solidFill>
                  <a:schemeClr val="accent1"/>
                </a:solidFill>
                <a:latin typeface="Arial" panose="020B0604020202020204" pitchFamily="34" charset="0"/>
              </a:rPr>
              <a:t>SAMETH, ÇA M</a:t>
            </a:r>
            <a:r>
              <a:rPr lang="ja-JP" altLang="fr-FR" sz="1600" dirty="0">
                <a:solidFill>
                  <a:schemeClr val="accent1"/>
                </a:solidFill>
                <a:latin typeface="Arial" panose="020B0604020202020204" pitchFamily="34" charset="0"/>
              </a:rPr>
              <a:t>’</a:t>
            </a:r>
            <a:r>
              <a:rPr lang="fr-FR" altLang="ja-JP" sz="1600" dirty="0">
                <a:solidFill>
                  <a:schemeClr val="accent1"/>
                </a:solidFill>
                <a:latin typeface="Arial" panose="020B0604020202020204" pitchFamily="34" charset="0"/>
              </a:rPr>
              <a:t>AIDE !</a:t>
            </a:r>
            <a:endParaRPr lang="fr-FR" altLang="fr-FR" sz="16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161556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476251"/>
            <a:ext cx="7772400" cy="1470025"/>
          </a:xfrm>
        </p:spPr>
        <p:txBody>
          <a:bodyPr/>
          <a:lstStyle/>
          <a:p>
            <a:pPr eaLnBrk="1" hangingPunct="1"/>
            <a:r>
              <a:rPr lang="fr-FR" altLang="fr-FR" sz="4200" i="1" dirty="0" smtClean="0">
                <a:solidFill>
                  <a:srgbClr val="0000FF"/>
                </a:solidFill>
                <a:latin typeface="Verdana" pitchFamily="34" charset="0"/>
              </a:rPr>
              <a:t>  		</a:t>
            </a:r>
            <a:endParaRPr lang="fr-FR" altLang="fr-FR" sz="5400" i="1" dirty="0" smtClean="0">
              <a:latin typeface="Verdana" pitchFamily="34" charset="0"/>
            </a:endParaRPr>
          </a:p>
        </p:txBody>
      </p:sp>
      <p:sp>
        <p:nvSpPr>
          <p:cNvPr id="4099" name="Rectangle 3"/>
          <p:cNvSpPr>
            <a:spLocks noGrp="1" noChangeArrowheads="1"/>
          </p:cNvSpPr>
          <p:nvPr>
            <p:ph type="subTitle" idx="4294967295"/>
          </p:nvPr>
        </p:nvSpPr>
        <p:spPr>
          <a:xfrm>
            <a:off x="0" y="1773238"/>
            <a:ext cx="6400800" cy="3865562"/>
          </a:xfrm>
        </p:spPr>
        <p:txBody>
          <a:bodyPr/>
          <a:lstStyle/>
          <a:p>
            <a:pPr marL="0" indent="0" eaLnBrk="1" hangingPunct="1">
              <a:buClr>
                <a:schemeClr val="tx1"/>
              </a:buClr>
              <a:buFont typeface="Arial" charset="0"/>
              <a:buNone/>
            </a:pPr>
            <a:endParaRPr lang="fr-FR" altLang="fr-FR" sz="2500" dirty="0" smtClean="0"/>
          </a:p>
          <a:p>
            <a:pPr marL="0" indent="0" eaLnBrk="1" hangingPunct="1">
              <a:buClr>
                <a:schemeClr val="tx1"/>
              </a:buClr>
              <a:buFont typeface="Arial" charset="0"/>
              <a:buNone/>
            </a:pPr>
            <a:endParaRPr lang="fr-FR" altLang="fr-FR" sz="2500" dirty="0" smtClean="0"/>
          </a:p>
          <a:p>
            <a:pPr marL="0" indent="0" eaLnBrk="1" hangingPunct="1">
              <a:buClr>
                <a:schemeClr val="tx1"/>
              </a:buClr>
              <a:buFont typeface="Arial" charset="0"/>
              <a:buNone/>
            </a:pPr>
            <a:r>
              <a:rPr lang="fr-FR" altLang="fr-FR" sz="2500" dirty="0" smtClean="0"/>
              <a:t>							</a:t>
            </a:r>
          </a:p>
        </p:txBody>
      </p:sp>
      <p:sp>
        <p:nvSpPr>
          <p:cNvPr id="6149" name="Rectangle 9"/>
          <p:cNvSpPr>
            <a:spLocks noChangeArrowheads="1"/>
          </p:cNvSpPr>
          <p:nvPr/>
        </p:nvSpPr>
        <p:spPr bwMode="auto">
          <a:xfrm>
            <a:off x="395536" y="1134836"/>
            <a:ext cx="7802364" cy="10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defRPr/>
            </a:pPr>
            <a:r>
              <a:rPr lang="fr-FR" sz="1600" dirty="0" smtClean="0">
                <a:solidFill>
                  <a:schemeClr val="tx2"/>
                </a:solidFill>
                <a:latin typeface="+mj-lt"/>
              </a:rPr>
              <a:t>Le </a:t>
            </a:r>
            <a:r>
              <a:rPr lang="fr-FR" sz="1600" b="1" dirty="0" smtClean="0">
                <a:solidFill>
                  <a:schemeClr val="tx2"/>
                </a:solidFill>
                <a:latin typeface="+mj-lt"/>
              </a:rPr>
              <a:t>SAMETH </a:t>
            </a:r>
            <a:r>
              <a:rPr lang="fr-FR" sz="1600" dirty="0" smtClean="0">
                <a:solidFill>
                  <a:schemeClr val="tx2"/>
                </a:solidFill>
                <a:latin typeface="+mj-lt"/>
              </a:rPr>
              <a:t>est </a:t>
            </a:r>
            <a:r>
              <a:rPr lang="fr-FR" sz="1600" dirty="0">
                <a:solidFill>
                  <a:schemeClr val="tx2"/>
                </a:solidFill>
                <a:latin typeface="+mj-lt"/>
              </a:rPr>
              <a:t>un des 3 partenaires service de l’</a:t>
            </a:r>
            <a:r>
              <a:rPr lang="fr-FR" sz="1600" b="1" dirty="0">
                <a:solidFill>
                  <a:schemeClr val="tx2"/>
                </a:solidFill>
                <a:latin typeface="+mj-lt"/>
              </a:rPr>
              <a:t>AGEFIPH</a:t>
            </a:r>
            <a:r>
              <a:rPr lang="fr-FR" sz="1600" dirty="0">
                <a:solidFill>
                  <a:schemeClr val="tx2"/>
                </a:solidFill>
                <a:latin typeface="+mj-lt"/>
              </a:rPr>
              <a:t>. Notre service </a:t>
            </a:r>
            <a:r>
              <a:rPr lang="fr-FR" sz="1600" b="1" dirty="0" smtClean="0">
                <a:solidFill>
                  <a:schemeClr val="tx2"/>
                </a:solidFill>
                <a:latin typeface="+mj-lt"/>
              </a:rPr>
              <a:t>SAMETH </a:t>
            </a:r>
            <a:r>
              <a:rPr lang="fr-FR" sz="1600" dirty="0" smtClean="0">
                <a:solidFill>
                  <a:schemeClr val="tx2"/>
                </a:solidFill>
                <a:latin typeface="+mj-lt"/>
              </a:rPr>
              <a:t>fait </a:t>
            </a:r>
            <a:r>
              <a:rPr lang="fr-FR" sz="1600" dirty="0">
                <a:solidFill>
                  <a:schemeClr val="tx2"/>
                </a:solidFill>
                <a:latin typeface="+mj-lt"/>
              </a:rPr>
              <a:t>partie d’un réseau national. Nos financeurs l’</a:t>
            </a:r>
            <a:r>
              <a:rPr lang="fr-FR" sz="1600" b="1" dirty="0">
                <a:solidFill>
                  <a:schemeClr val="tx2"/>
                </a:solidFill>
                <a:latin typeface="+mj-lt"/>
              </a:rPr>
              <a:t>AGEFIPH</a:t>
            </a:r>
            <a:r>
              <a:rPr lang="fr-FR" sz="1600" dirty="0">
                <a:solidFill>
                  <a:schemeClr val="tx2"/>
                </a:solidFill>
                <a:latin typeface="+mj-lt"/>
              </a:rPr>
              <a:t> (secteur privé) et le </a:t>
            </a:r>
            <a:r>
              <a:rPr lang="fr-FR" sz="1600" b="1" dirty="0">
                <a:solidFill>
                  <a:schemeClr val="tx2"/>
                </a:solidFill>
                <a:latin typeface="+mj-lt"/>
              </a:rPr>
              <a:t>FIPHFP</a:t>
            </a:r>
            <a:r>
              <a:rPr lang="fr-FR" sz="1600" dirty="0">
                <a:solidFill>
                  <a:schemeClr val="tx2"/>
                </a:solidFill>
                <a:latin typeface="+mj-lt"/>
              </a:rPr>
              <a:t> (fonction publique) collectent et gèrent les contributions des entreprises qui n’ont pas atteint leurs obligations d’emploi de 6% (Loi du 10 juillet 1987 et du 11 février 2005). L’AGEFIPH et le FIPHFP financent, grâce aux fonds collectés, des actions visant à favoriser l'insertion professionnelle et le maintien dans l’emploi de personnes handicapées. </a:t>
            </a:r>
            <a:r>
              <a:rPr lang="fr-FR" sz="1600" dirty="0" smtClean="0">
                <a:solidFill>
                  <a:schemeClr val="tx2"/>
                </a:solidFill>
                <a:latin typeface="+mj-lt"/>
              </a:rPr>
              <a:t>Notre service est </a:t>
            </a:r>
            <a:r>
              <a:rPr lang="fr-FR" sz="1600" b="1" dirty="0" smtClean="0">
                <a:solidFill>
                  <a:schemeClr val="tx2"/>
                </a:solidFill>
                <a:latin typeface="+mj-lt"/>
              </a:rPr>
              <a:t>gratuit</a:t>
            </a:r>
            <a:r>
              <a:rPr lang="fr-FR" sz="1600" dirty="0" smtClean="0">
                <a:solidFill>
                  <a:schemeClr val="tx2"/>
                </a:solidFill>
                <a:latin typeface="+mj-lt"/>
              </a:rPr>
              <a:t>.</a:t>
            </a:r>
            <a:endParaRPr lang="fr-FR" sz="1600" dirty="0">
              <a:solidFill>
                <a:schemeClr val="tx2"/>
              </a:solidFill>
              <a:latin typeface="+mj-lt"/>
            </a:endParaRPr>
          </a:p>
          <a:p>
            <a:pPr>
              <a:defRPr/>
            </a:pPr>
            <a:endParaRPr lang="fr-FR" altLang="fr-FR" sz="1400" b="1" dirty="0">
              <a:solidFill>
                <a:schemeClr val="tx2"/>
              </a:solidFill>
              <a:latin typeface="+mj-lt"/>
            </a:endParaRPr>
          </a:p>
          <a:p>
            <a:pPr algn="just"/>
            <a:r>
              <a:rPr lang="fr-FR" b="1" u="sng" dirty="0">
                <a:solidFill>
                  <a:schemeClr val="tx2"/>
                </a:solidFill>
                <a:latin typeface="+mj-lt"/>
              </a:rPr>
              <a:t>Qui peut bénéficier du </a:t>
            </a:r>
            <a:r>
              <a:rPr lang="fr-FR" b="1" u="sng" dirty="0" err="1">
                <a:solidFill>
                  <a:schemeClr val="tx2"/>
                </a:solidFill>
                <a:latin typeface="+mj-lt"/>
              </a:rPr>
              <a:t>Sameth</a:t>
            </a:r>
            <a:r>
              <a:rPr lang="fr-FR" b="1" dirty="0">
                <a:solidFill>
                  <a:schemeClr val="tx2"/>
                </a:solidFill>
                <a:latin typeface="+mj-lt"/>
              </a:rPr>
              <a:t> ? </a:t>
            </a:r>
            <a:r>
              <a:rPr lang="fr-FR" b="1" dirty="0" smtClean="0">
                <a:solidFill>
                  <a:schemeClr val="tx2"/>
                </a:solidFill>
                <a:latin typeface="+mj-lt"/>
              </a:rPr>
              <a:t>:</a:t>
            </a:r>
          </a:p>
          <a:p>
            <a:pPr algn="just"/>
            <a:endParaRPr lang="fr-FR" sz="1400" dirty="0">
              <a:solidFill>
                <a:schemeClr val="tx2"/>
              </a:solidFill>
              <a:latin typeface="+mj-lt"/>
            </a:endParaRPr>
          </a:p>
          <a:p>
            <a:pPr lvl="0" algn="just"/>
            <a:r>
              <a:rPr lang="fr-FR" sz="1600" dirty="0" smtClean="0">
                <a:solidFill>
                  <a:schemeClr val="tx2"/>
                </a:solidFill>
                <a:latin typeface="+mj-lt"/>
              </a:rPr>
              <a:t>- Les </a:t>
            </a:r>
            <a:r>
              <a:rPr lang="fr-FR" sz="1600" dirty="0">
                <a:solidFill>
                  <a:schemeClr val="tx2"/>
                </a:solidFill>
                <a:latin typeface="+mj-lt"/>
              </a:rPr>
              <a:t>entreprises du secteur privé,</a:t>
            </a:r>
          </a:p>
          <a:p>
            <a:pPr lvl="0" algn="just"/>
            <a:r>
              <a:rPr lang="fr-FR" sz="1600" dirty="0" smtClean="0">
                <a:solidFill>
                  <a:schemeClr val="tx2"/>
                </a:solidFill>
                <a:latin typeface="+mj-lt"/>
              </a:rPr>
              <a:t>- Les </a:t>
            </a:r>
            <a:r>
              <a:rPr lang="fr-FR" sz="1600" dirty="0">
                <a:solidFill>
                  <a:schemeClr val="tx2"/>
                </a:solidFill>
                <a:latin typeface="+mj-lt"/>
              </a:rPr>
              <a:t>établissements publics,</a:t>
            </a:r>
          </a:p>
          <a:p>
            <a:pPr lvl="0" algn="just"/>
            <a:r>
              <a:rPr lang="fr-FR" sz="1600" dirty="0" smtClean="0">
                <a:solidFill>
                  <a:schemeClr val="tx2"/>
                </a:solidFill>
                <a:latin typeface="+mj-lt"/>
              </a:rPr>
              <a:t>- Les </a:t>
            </a:r>
            <a:r>
              <a:rPr lang="fr-FR" sz="1600" dirty="0">
                <a:solidFill>
                  <a:schemeClr val="tx2"/>
                </a:solidFill>
                <a:latin typeface="+mj-lt"/>
              </a:rPr>
              <a:t>travailleurs indépendants (exploitants agricoles, professions libérales artisans et chef d’entreprise non salarié),</a:t>
            </a:r>
          </a:p>
          <a:p>
            <a:pPr lvl="0" algn="just"/>
            <a:r>
              <a:rPr lang="fr-FR" sz="1600" dirty="0" smtClean="0">
                <a:solidFill>
                  <a:schemeClr val="tx2"/>
                </a:solidFill>
                <a:latin typeface="+mj-lt"/>
              </a:rPr>
              <a:t>- Le </a:t>
            </a:r>
            <a:r>
              <a:rPr lang="fr-FR" sz="1600" dirty="0">
                <a:solidFill>
                  <a:schemeClr val="tx2"/>
                </a:solidFill>
                <a:latin typeface="+mj-lt"/>
              </a:rPr>
              <a:t>salarié ou l’agent (</a:t>
            </a:r>
            <a:r>
              <a:rPr lang="fr-FR" sz="1600" b="1" dirty="0">
                <a:solidFill>
                  <a:schemeClr val="tx2"/>
                </a:solidFill>
                <a:latin typeface="+mj-lt"/>
              </a:rPr>
              <a:t>reconnu travailleur handicapé ou en voie de l’être </a:t>
            </a:r>
            <a:r>
              <a:rPr lang="fr-FR" sz="1600" dirty="0">
                <a:solidFill>
                  <a:schemeClr val="tx2"/>
                </a:solidFill>
                <a:latin typeface="+mj-lt"/>
              </a:rPr>
              <a:t>avec CDD d’au moins 6 mois, </a:t>
            </a:r>
            <a:r>
              <a:rPr lang="fr-FR" sz="1600" dirty="0" smtClean="0">
                <a:solidFill>
                  <a:schemeClr val="tx2"/>
                </a:solidFill>
                <a:latin typeface="+mj-lt"/>
              </a:rPr>
              <a:t>CDI, alternance </a:t>
            </a:r>
            <a:r>
              <a:rPr lang="fr-FR" sz="1600" dirty="0">
                <a:solidFill>
                  <a:schemeClr val="tx2"/>
                </a:solidFill>
                <a:latin typeface="+mj-lt"/>
              </a:rPr>
              <a:t>ou </a:t>
            </a:r>
            <a:r>
              <a:rPr lang="fr-FR" sz="1600" dirty="0" smtClean="0">
                <a:solidFill>
                  <a:schemeClr val="tx2"/>
                </a:solidFill>
                <a:latin typeface="+mj-lt"/>
              </a:rPr>
              <a:t>fonctionnaire).</a:t>
            </a:r>
          </a:p>
          <a:p>
            <a:pPr>
              <a:defRPr/>
            </a:pPr>
            <a:endParaRPr lang="fr-FR" altLang="fr-FR" sz="1600" b="1" dirty="0" smtClean="0">
              <a:solidFill>
                <a:schemeClr val="tx2"/>
              </a:solidFill>
              <a:latin typeface="+mj-lt"/>
            </a:endParaRPr>
          </a:p>
          <a:p>
            <a:pPr algn="just"/>
            <a:r>
              <a:rPr lang="fr-FR" sz="1600" dirty="0">
                <a:solidFill>
                  <a:schemeClr val="tx2"/>
                </a:solidFill>
                <a:latin typeface="+mj-lt"/>
              </a:rPr>
              <a:t>Nous sommes des </a:t>
            </a:r>
            <a:r>
              <a:rPr lang="fr-FR" sz="1600" b="1" i="1" dirty="0">
                <a:solidFill>
                  <a:schemeClr val="tx2"/>
                </a:solidFill>
                <a:latin typeface="+mj-lt"/>
              </a:rPr>
              <a:t>spécialistes</a:t>
            </a:r>
            <a:r>
              <a:rPr lang="fr-FR" sz="1600" dirty="0">
                <a:solidFill>
                  <a:schemeClr val="tx2"/>
                </a:solidFill>
                <a:latin typeface="+mj-lt"/>
              </a:rPr>
              <a:t> du maintien dans l’emploi pour les personnes qui peuvent être menacées dans leurs parcours professionnels suite à une maladie, un accident, une aggravation de leur handicap ou une évolution de leur cadre professionnel incompatible avec </a:t>
            </a:r>
            <a:r>
              <a:rPr lang="fr-FR" sz="1600" dirty="0" smtClean="0">
                <a:solidFill>
                  <a:schemeClr val="tx2"/>
                </a:solidFill>
                <a:latin typeface="+mj-lt"/>
              </a:rPr>
              <a:t>leur handicap</a:t>
            </a:r>
            <a:r>
              <a:rPr lang="fr-FR" sz="1600" dirty="0">
                <a:solidFill>
                  <a:schemeClr val="tx2"/>
                </a:solidFill>
                <a:latin typeface="+mj-lt"/>
              </a:rPr>
              <a:t>. </a:t>
            </a:r>
          </a:p>
          <a:p>
            <a:pPr lvl="0" algn="just"/>
            <a:endParaRPr lang="fr-FR" sz="1400" dirty="0" smtClean="0">
              <a:solidFill>
                <a:schemeClr val="tx2"/>
              </a:solidFill>
              <a:latin typeface="+mj-lt"/>
            </a:endParaRPr>
          </a:p>
          <a:p>
            <a:pPr lvl="0" algn="just"/>
            <a:endParaRPr lang="fr-FR" sz="1400" dirty="0">
              <a:solidFill>
                <a:schemeClr val="tx2"/>
              </a:solidFill>
              <a:latin typeface="+mj-lt"/>
            </a:endParaRPr>
          </a:p>
          <a:p>
            <a:pPr lvl="0" algn="just"/>
            <a:endParaRPr lang="fr-FR" sz="1400" dirty="0" smtClean="0">
              <a:solidFill>
                <a:schemeClr val="tx2"/>
              </a:solidFill>
              <a:latin typeface="+mj-lt"/>
            </a:endParaRPr>
          </a:p>
          <a:p>
            <a:pPr lvl="0" algn="just"/>
            <a:endParaRPr lang="fr-FR" sz="1400" dirty="0">
              <a:solidFill>
                <a:schemeClr val="tx2"/>
              </a:solidFill>
              <a:latin typeface="+mj-lt"/>
            </a:endParaRPr>
          </a:p>
          <a:p>
            <a:pPr lvl="0" algn="just"/>
            <a:endParaRPr lang="fr-FR" sz="1400" dirty="0" smtClean="0">
              <a:solidFill>
                <a:schemeClr val="tx2"/>
              </a:solidFill>
              <a:latin typeface="+mj-lt"/>
            </a:endParaRPr>
          </a:p>
          <a:p>
            <a:pPr lvl="0" algn="just"/>
            <a:endParaRPr lang="fr-FR" sz="1400" dirty="0">
              <a:solidFill>
                <a:schemeClr val="tx2"/>
              </a:solidFill>
              <a:latin typeface="+mj-lt"/>
            </a:endParaRPr>
          </a:p>
          <a:p>
            <a:pPr lvl="0" algn="just"/>
            <a:endParaRPr lang="fr-FR" sz="1400" dirty="0" smtClean="0">
              <a:solidFill>
                <a:schemeClr val="tx2"/>
              </a:solidFill>
              <a:latin typeface="+mj-lt"/>
            </a:endParaRPr>
          </a:p>
          <a:p>
            <a:pPr lvl="0" algn="just"/>
            <a:endParaRPr lang="fr-FR" sz="1400" dirty="0">
              <a:solidFill>
                <a:schemeClr val="tx2"/>
              </a:solidFill>
              <a:latin typeface="+mj-lt"/>
            </a:endParaRPr>
          </a:p>
          <a:p>
            <a:pPr lvl="0" algn="just"/>
            <a:endParaRPr lang="fr-FR" sz="1400" dirty="0" smtClean="0">
              <a:solidFill>
                <a:schemeClr val="tx2"/>
              </a:solidFill>
              <a:latin typeface="+mj-lt"/>
            </a:endParaRPr>
          </a:p>
          <a:p>
            <a:pPr lvl="0" algn="just"/>
            <a:endParaRPr lang="fr-FR" sz="1400" dirty="0">
              <a:solidFill>
                <a:schemeClr val="tx2"/>
              </a:solidFill>
              <a:latin typeface="+mj-lt"/>
            </a:endParaRPr>
          </a:p>
          <a:p>
            <a:pPr algn="just">
              <a:defRPr/>
            </a:pPr>
            <a:endParaRPr lang="fr-FR" altLang="fr-FR" sz="1400" b="1" dirty="0" smtClean="0">
              <a:solidFill>
                <a:schemeClr val="tx2"/>
              </a:solidFill>
              <a:latin typeface="+mj-lt"/>
            </a:endParaRPr>
          </a:p>
          <a:p>
            <a:pPr eaLnBrk="1" hangingPunct="1">
              <a:defRPr/>
            </a:pPr>
            <a:endParaRPr lang="fr-FR" altLang="fr-FR" sz="1400" b="1" dirty="0" smtClean="0">
              <a:solidFill>
                <a:srgbClr val="002060"/>
              </a:solidFill>
              <a:latin typeface="+mj-lt"/>
            </a:endParaRPr>
          </a:p>
          <a:p>
            <a:pPr eaLnBrk="1" hangingPunct="1">
              <a:defRPr/>
            </a:pPr>
            <a:endParaRPr lang="fr-FR" altLang="fr-FR" sz="1400" b="1" dirty="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b="1" dirty="0">
              <a:solidFill>
                <a:schemeClr val="accent1">
                  <a:lumMod val="50000"/>
                </a:schemeClr>
              </a:solidFill>
              <a:latin typeface="+mj-lt"/>
            </a:endParaRPr>
          </a:p>
          <a:p>
            <a:pPr eaLnBrk="1" hangingPunct="1">
              <a:defRPr/>
            </a:pPr>
            <a:endParaRPr lang="fr-FR" altLang="fr-FR" sz="1400" b="1" dirty="0" smtClean="0">
              <a:solidFill>
                <a:schemeClr val="accent1">
                  <a:lumMod val="50000"/>
                </a:schemeClr>
              </a:solidFill>
              <a:latin typeface="+mj-lt"/>
            </a:endParaRPr>
          </a:p>
          <a:p>
            <a:pPr eaLnBrk="1" hangingPunct="1">
              <a:defRPr/>
            </a:pPr>
            <a:endParaRPr lang="fr-FR" altLang="fr-FR" sz="1400" dirty="0" smtClean="0">
              <a:solidFill>
                <a:schemeClr val="accent1">
                  <a:lumMod val="50000"/>
                </a:schemeClr>
              </a:solidFill>
              <a:latin typeface="+mj-lt"/>
            </a:endParaRPr>
          </a:p>
          <a:p>
            <a:pPr eaLnBrk="1" hangingPunct="1">
              <a:defRPr/>
            </a:pPr>
            <a:endParaRPr lang="fr-FR" altLang="fr-FR" sz="1400" dirty="0" smtClean="0">
              <a:solidFill>
                <a:schemeClr val="accent1">
                  <a:lumMod val="50000"/>
                </a:schemeClr>
              </a:solidFill>
              <a:latin typeface="+mj-lt"/>
            </a:endParaRPr>
          </a:p>
          <a:p>
            <a:pPr eaLnBrk="1" fontAlgn="auto" hangingPunct="1">
              <a:lnSpc>
                <a:spcPct val="150000"/>
              </a:lnSpc>
              <a:spcAft>
                <a:spcPts val="0"/>
              </a:spcAft>
              <a:buClr>
                <a:schemeClr val="tx1"/>
              </a:buClr>
              <a:defRPr/>
            </a:pPr>
            <a:endParaRPr lang="fr-FR" altLang="fr-FR" sz="1600" dirty="0">
              <a:latin typeface="+mj-lt"/>
            </a:endParaRPr>
          </a:p>
          <a:p>
            <a:pPr marL="285750" indent="-285750" algn="ctr" eaLnBrk="1" hangingPunct="1">
              <a:buFont typeface="Wingdings" panose="05000000000000000000" pitchFamily="2" charset="2"/>
              <a:buChar char="Ø"/>
              <a:defRPr/>
            </a:pPr>
            <a:endParaRPr lang="fr-FR" altLang="fr-FR" b="1" dirty="0" smtClean="0">
              <a:solidFill>
                <a:srgbClr val="800080"/>
              </a:solidFill>
              <a:latin typeface="+mj-lt"/>
            </a:endParaRPr>
          </a:p>
          <a:p>
            <a:pPr algn="ctr" eaLnBrk="1" hangingPunct="1">
              <a:defRPr/>
            </a:pPr>
            <a:endParaRPr lang="fr-FR" altLang="fr-FR" dirty="0" smtClean="0">
              <a:latin typeface="+mj-lt"/>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4</a:t>
            </a:fld>
            <a:endParaRPr lang="fr-BE"/>
          </a:p>
        </p:txBody>
      </p:sp>
      <p:sp>
        <p:nvSpPr>
          <p:cNvPr id="7" name="Titre 1"/>
          <p:cNvSpPr txBox="1">
            <a:spLocks/>
          </p:cNvSpPr>
          <p:nvPr/>
        </p:nvSpPr>
        <p:spPr>
          <a:xfrm>
            <a:off x="224010" y="-149705"/>
            <a:ext cx="7772400" cy="12845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fr-FR" sz="2400" b="1" dirty="0">
                <a:solidFill>
                  <a:srgbClr val="002060"/>
                </a:solidFill>
              </a:rPr>
              <a:t>Présentation et mission </a:t>
            </a:r>
            <a:r>
              <a:rPr lang="fr-FR" sz="2400" b="1" dirty="0" smtClean="0">
                <a:solidFill>
                  <a:srgbClr val="002060"/>
                </a:solidFill>
              </a:rPr>
              <a:t>des</a:t>
            </a:r>
            <a:endParaRPr lang="fr-FR" sz="2400" b="1" dirty="0">
              <a:solidFill>
                <a:srgbClr val="002060"/>
              </a:solidFill>
            </a:endParaRPr>
          </a:p>
        </p:txBody>
      </p:sp>
      <p:pic>
        <p:nvPicPr>
          <p:cNvPr id="8" name="Picture 8"/>
          <p:cNvPicPr>
            <a:picLocks noChangeAspect="1" noChangeArrowheads="1"/>
          </p:cNvPicPr>
          <p:nvPr/>
        </p:nvPicPr>
        <p:blipFill>
          <a:blip r:embed="rId2" cstate="print"/>
          <a:srcRect/>
          <a:stretch>
            <a:fillRect/>
          </a:stretch>
        </p:blipFill>
        <p:spPr bwMode="auto">
          <a:xfrm>
            <a:off x="3886199" y="291467"/>
            <a:ext cx="1992923" cy="733425"/>
          </a:xfrm>
          <a:prstGeom prst="rect">
            <a:avLst/>
          </a:prstGeom>
          <a:noFill/>
          <a:ln w="9525">
            <a:noFill/>
            <a:miter lim="800000"/>
            <a:headEnd/>
            <a:tailEnd/>
          </a:ln>
        </p:spPr>
      </p:pic>
    </p:spTree>
    <p:extLst>
      <p:ext uri="{BB962C8B-B14F-4D97-AF65-F5344CB8AC3E}">
        <p14:creationId xmlns:p14="http://schemas.microsoft.com/office/powerpoint/2010/main" val="9340451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20320"/>
            <a:ext cx="8280920" cy="4247317"/>
          </a:xfrm>
          <a:prstGeom prst="rect">
            <a:avLst/>
          </a:prstGeom>
        </p:spPr>
        <p:txBody>
          <a:bodyPr wrap="square">
            <a:spAutoFit/>
          </a:bodyPr>
          <a:lstStyle/>
          <a:p>
            <a:pPr algn="just"/>
            <a:r>
              <a:rPr lang="fr-FR" dirty="0">
                <a:solidFill>
                  <a:schemeClr val="tx2"/>
                </a:solidFill>
              </a:rPr>
              <a:t>Nous sommes les interlocuteurs privilégiés et analysons dans le cadre d’une démarche concertée :</a:t>
            </a:r>
          </a:p>
          <a:p>
            <a:pPr lvl="0" algn="just"/>
            <a:r>
              <a:rPr lang="fr-FR" dirty="0">
                <a:solidFill>
                  <a:schemeClr val="tx2"/>
                </a:solidFill>
              </a:rPr>
              <a:t>-  Le contexte de l’entreprise ou de la collectivité,</a:t>
            </a:r>
          </a:p>
          <a:p>
            <a:pPr lvl="0" algn="just"/>
            <a:r>
              <a:rPr lang="fr-FR" dirty="0">
                <a:solidFill>
                  <a:schemeClr val="tx2"/>
                </a:solidFill>
              </a:rPr>
              <a:t>-  La situation du </a:t>
            </a:r>
            <a:r>
              <a:rPr lang="fr-FR" dirty="0" smtClean="0">
                <a:solidFill>
                  <a:schemeClr val="tx2"/>
                </a:solidFill>
              </a:rPr>
              <a:t>salarié.</a:t>
            </a:r>
            <a:endParaRPr lang="fr-FR" dirty="0">
              <a:solidFill>
                <a:schemeClr val="tx2"/>
              </a:solidFill>
            </a:endParaRPr>
          </a:p>
          <a:p>
            <a:pPr algn="just"/>
            <a:r>
              <a:rPr lang="fr-FR" dirty="0" smtClean="0">
                <a:solidFill>
                  <a:schemeClr val="tx2"/>
                </a:solidFill>
              </a:rPr>
              <a:t>Afin </a:t>
            </a:r>
            <a:r>
              <a:rPr lang="fr-FR" dirty="0">
                <a:solidFill>
                  <a:schemeClr val="tx2"/>
                </a:solidFill>
              </a:rPr>
              <a:t>de rechercher et d’identifier une solution de maintien en lien avec </a:t>
            </a:r>
            <a:r>
              <a:rPr lang="fr-FR" b="1" i="1" dirty="0">
                <a:solidFill>
                  <a:schemeClr val="tx2"/>
                </a:solidFill>
              </a:rPr>
              <a:t>les partenaires opérationnels</a:t>
            </a:r>
            <a:r>
              <a:rPr lang="fr-FR" dirty="0">
                <a:solidFill>
                  <a:schemeClr val="tx2"/>
                </a:solidFill>
              </a:rPr>
              <a:t>. </a:t>
            </a:r>
            <a:endParaRPr lang="fr-FR" dirty="0" smtClean="0">
              <a:solidFill>
                <a:schemeClr val="tx2"/>
              </a:solidFill>
            </a:endParaRPr>
          </a:p>
          <a:p>
            <a:pPr algn="just"/>
            <a:endParaRPr lang="fr-FR" dirty="0">
              <a:solidFill>
                <a:schemeClr val="tx2"/>
              </a:solidFill>
            </a:endParaRPr>
          </a:p>
          <a:p>
            <a:pPr algn="just"/>
            <a:r>
              <a:rPr lang="fr-FR" dirty="0">
                <a:solidFill>
                  <a:schemeClr val="tx2"/>
                </a:solidFill>
              </a:rPr>
              <a:t>Pour une </a:t>
            </a:r>
            <a:r>
              <a:rPr lang="fr-FR" b="1" i="1" dirty="0">
                <a:solidFill>
                  <a:schemeClr val="tx2"/>
                </a:solidFill>
              </a:rPr>
              <a:t>action</a:t>
            </a:r>
            <a:r>
              <a:rPr lang="fr-FR" b="1" dirty="0">
                <a:solidFill>
                  <a:schemeClr val="tx2"/>
                </a:solidFill>
              </a:rPr>
              <a:t> </a:t>
            </a:r>
            <a:r>
              <a:rPr lang="fr-FR" b="1" i="1" dirty="0">
                <a:solidFill>
                  <a:schemeClr val="tx2"/>
                </a:solidFill>
              </a:rPr>
              <a:t>coordonnée</a:t>
            </a:r>
            <a:r>
              <a:rPr lang="fr-FR" dirty="0">
                <a:solidFill>
                  <a:schemeClr val="tx2"/>
                </a:solidFill>
              </a:rPr>
              <a:t>, nous agissons en </a:t>
            </a:r>
            <a:r>
              <a:rPr lang="fr-FR" b="1" i="1" dirty="0">
                <a:solidFill>
                  <a:schemeClr val="tx2"/>
                </a:solidFill>
              </a:rPr>
              <a:t>complémentarité</a:t>
            </a:r>
            <a:r>
              <a:rPr lang="fr-FR" dirty="0">
                <a:solidFill>
                  <a:schemeClr val="tx2"/>
                </a:solidFill>
              </a:rPr>
              <a:t> et en </a:t>
            </a:r>
            <a:r>
              <a:rPr lang="fr-FR" b="1" i="1" dirty="0">
                <a:solidFill>
                  <a:schemeClr val="tx2"/>
                </a:solidFill>
              </a:rPr>
              <a:t>concertation</a:t>
            </a:r>
            <a:r>
              <a:rPr lang="fr-FR" dirty="0">
                <a:solidFill>
                  <a:schemeClr val="tx2"/>
                </a:solidFill>
              </a:rPr>
              <a:t> avec </a:t>
            </a:r>
            <a:r>
              <a:rPr lang="fr-FR" dirty="0" smtClean="0">
                <a:solidFill>
                  <a:schemeClr val="tx2"/>
                </a:solidFill>
              </a:rPr>
              <a:t>les </a:t>
            </a:r>
            <a:r>
              <a:rPr lang="fr-FR" dirty="0">
                <a:solidFill>
                  <a:schemeClr val="tx2"/>
                </a:solidFill>
              </a:rPr>
              <a:t>acteurs internes de l’entreprise, le service de santé au travail, les organismes de l’Assurance Maladie (CARSAT), la MSA, le RSI et plus généralement </a:t>
            </a:r>
            <a:r>
              <a:rPr lang="fr-FR" b="1" i="1" dirty="0">
                <a:solidFill>
                  <a:schemeClr val="tx2"/>
                </a:solidFill>
              </a:rPr>
              <a:t>les acteurs de la santé au travail, de l’emploi et de la formation professionnelle</a:t>
            </a:r>
            <a:r>
              <a:rPr lang="fr-FR" dirty="0">
                <a:solidFill>
                  <a:schemeClr val="tx2"/>
                </a:solidFill>
              </a:rPr>
              <a:t>.  </a:t>
            </a:r>
            <a:endParaRPr lang="fr-FR" dirty="0" smtClean="0">
              <a:solidFill>
                <a:schemeClr val="tx2"/>
              </a:solidFill>
            </a:endParaRPr>
          </a:p>
          <a:p>
            <a:pPr algn="just">
              <a:defRPr/>
            </a:pPr>
            <a:endParaRPr lang="fr-FR" altLang="fr-FR" b="1" dirty="0">
              <a:solidFill>
                <a:schemeClr val="accent1">
                  <a:lumMod val="50000"/>
                </a:schemeClr>
              </a:solidFill>
            </a:endParaRPr>
          </a:p>
          <a:p>
            <a:pPr algn="just">
              <a:defRPr/>
            </a:pPr>
            <a:r>
              <a:rPr lang="fr-FR" altLang="fr-FR" b="1" u="sng" dirty="0" smtClean="0">
                <a:solidFill>
                  <a:schemeClr val="accent1">
                    <a:lumMod val="50000"/>
                  </a:schemeClr>
                </a:solidFill>
              </a:rPr>
              <a:t>Notre mission</a:t>
            </a:r>
            <a:r>
              <a:rPr lang="fr-FR" altLang="fr-FR" b="1" dirty="0" smtClean="0">
                <a:solidFill>
                  <a:schemeClr val="accent1">
                    <a:lumMod val="50000"/>
                  </a:schemeClr>
                </a:solidFill>
              </a:rPr>
              <a:t> </a:t>
            </a:r>
            <a:r>
              <a:rPr lang="fr-FR" altLang="fr-FR" b="1" dirty="0">
                <a:solidFill>
                  <a:schemeClr val="accent1">
                    <a:lumMod val="50000"/>
                  </a:schemeClr>
                </a:solidFill>
              </a:rPr>
              <a:t>:	</a:t>
            </a:r>
            <a:r>
              <a:rPr lang="fr-FR" altLang="fr-FR" dirty="0">
                <a:solidFill>
                  <a:schemeClr val="accent1">
                    <a:lumMod val="50000"/>
                  </a:schemeClr>
                </a:solidFill>
              </a:rPr>
              <a:t>Intervenir pour toute </a:t>
            </a:r>
            <a:r>
              <a:rPr lang="fr-FR" altLang="fr-FR" b="1" dirty="0">
                <a:solidFill>
                  <a:schemeClr val="accent1">
                    <a:lumMod val="50000"/>
                  </a:schemeClr>
                </a:solidFill>
              </a:rPr>
              <a:t>situation individuelle </a:t>
            </a:r>
            <a:r>
              <a:rPr lang="fr-FR" altLang="fr-FR" dirty="0">
                <a:solidFill>
                  <a:schemeClr val="accent1">
                    <a:lumMod val="50000"/>
                  </a:schemeClr>
                </a:solidFill>
              </a:rPr>
              <a:t>dans laquelle une </a:t>
            </a:r>
            <a:r>
              <a:rPr lang="fr-FR" altLang="fr-FR" b="1" dirty="0">
                <a:solidFill>
                  <a:schemeClr val="accent1">
                    <a:lumMod val="50000"/>
                  </a:schemeClr>
                </a:solidFill>
              </a:rPr>
              <a:t>personne </a:t>
            </a:r>
            <a:r>
              <a:rPr lang="fr-FR" dirty="0" smtClean="0"/>
              <a:t> </a:t>
            </a:r>
            <a:r>
              <a:rPr lang="fr-FR" dirty="0">
                <a:solidFill>
                  <a:schemeClr val="tx2"/>
                </a:solidFill>
              </a:rPr>
              <a:t>risque de </a:t>
            </a:r>
            <a:r>
              <a:rPr lang="fr-FR" dirty="0" smtClean="0">
                <a:solidFill>
                  <a:schemeClr val="tx2"/>
                </a:solidFill>
              </a:rPr>
              <a:t>perdre son emploi </a:t>
            </a:r>
            <a:r>
              <a:rPr lang="fr-FR" dirty="0">
                <a:solidFill>
                  <a:schemeClr val="tx2"/>
                </a:solidFill>
              </a:rPr>
              <a:t>suite à </a:t>
            </a:r>
            <a:r>
              <a:rPr lang="fr-FR" b="1" i="1" dirty="0">
                <a:solidFill>
                  <a:schemeClr val="tx2"/>
                </a:solidFill>
              </a:rPr>
              <a:t>l’inadéquation entre la situation de travail et l’état de </a:t>
            </a:r>
            <a:r>
              <a:rPr lang="fr-FR" b="1" i="1" dirty="0" smtClean="0">
                <a:solidFill>
                  <a:schemeClr val="tx2"/>
                </a:solidFill>
              </a:rPr>
              <a:t>santé</a:t>
            </a:r>
            <a:r>
              <a:rPr lang="fr-FR" dirty="0">
                <a:solidFill>
                  <a:schemeClr val="tx2"/>
                </a:solidFill>
              </a:rPr>
              <a:t> </a:t>
            </a:r>
            <a:r>
              <a:rPr lang="fr-FR" dirty="0" smtClean="0">
                <a:solidFill>
                  <a:schemeClr val="tx2"/>
                </a:solidFill>
              </a:rPr>
              <a:t>.</a:t>
            </a:r>
            <a:endParaRPr lang="fr-FR" dirty="0">
              <a:solidFill>
                <a:schemeClr val="tx2"/>
              </a:solidFill>
            </a:endParaRPr>
          </a:p>
        </p:txBody>
      </p:sp>
      <p:sp>
        <p:nvSpPr>
          <p:cNvPr id="3" name="Titre 1"/>
          <p:cNvSpPr txBox="1">
            <a:spLocks/>
          </p:cNvSpPr>
          <p:nvPr/>
        </p:nvSpPr>
        <p:spPr>
          <a:xfrm>
            <a:off x="467544" y="-149706"/>
            <a:ext cx="752886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fr-FR" sz="2400" b="1" dirty="0">
                <a:solidFill>
                  <a:srgbClr val="002060"/>
                </a:solidFill>
              </a:rPr>
              <a:t>Présentation et mission </a:t>
            </a:r>
            <a:r>
              <a:rPr lang="fr-FR" sz="2400" b="1" dirty="0" smtClean="0">
                <a:solidFill>
                  <a:srgbClr val="002060"/>
                </a:solidFill>
              </a:rPr>
              <a:t>du SAMETH </a:t>
            </a:r>
            <a:endParaRPr lang="fr-FR" sz="2400" b="1" dirty="0">
              <a:solidFill>
                <a:srgbClr val="002060"/>
              </a:solidFill>
            </a:endParaRPr>
          </a:p>
        </p:txBody>
      </p:sp>
      <p:pic>
        <p:nvPicPr>
          <p:cNvPr id="4" name="Picture 8"/>
          <p:cNvPicPr>
            <a:picLocks noChangeAspect="1" noChangeArrowheads="1"/>
          </p:cNvPicPr>
          <p:nvPr/>
        </p:nvPicPr>
        <p:blipFill>
          <a:blip r:embed="rId2" cstate="print"/>
          <a:srcRect/>
          <a:stretch>
            <a:fillRect/>
          </a:stretch>
        </p:blipFill>
        <p:spPr bwMode="auto">
          <a:xfrm>
            <a:off x="6084170" y="291470"/>
            <a:ext cx="1901715" cy="731428"/>
          </a:xfrm>
          <a:prstGeom prst="rect">
            <a:avLst/>
          </a:prstGeom>
          <a:noFill/>
          <a:ln w="9525">
            <a:noFill/>
            <a:miter lim="800000"/>
            <a:headEnd/>
            <a:tailEnd/>
          </a:ln>
        </p:spPr>
      </p:pic>
      <p:pic>
        <p:nvPicPr>
          <p:cNvPr id="5" name="Picture 8"/>
          <p:cNvPicPr>
            <a:picLocks noChangeAspect="1" noChangeArrowheads="1"/>
          </p:cNvPicPr>
          <p:nvPr/>
        </p:nvPicPr>
        <p:blipFill>
          <a:blip r:embed="rId2" cstate="print"/>
          <a:srcRect/>
          <a:stretch>
            <a:fillRect/>
          </a:stretch>
        </p:blipFill>
        <p:spPr bwMode="auto">
          <a:xfrm>
            <a:off x="6094695" y="291470"/>
            <a:ext cx="1901715" cy="731428"/>
          </a:xfrm>
          <a:prstGeom prst="rect">
            <a:avLst/>
          </a:prstGeom>
          <a:noFill/>
          <a:ln w="9525">
            <a:noFill/>
            <a:miter lim="800000"/>
            <a:headEnd/>
            <a:tailEnd/>
          </a:ln>
        </p:spPr>
      </p:pic>
    </p:spTree>
    <p:extLst>
      <p:ext uri="{BB962C8B-B14F-4D97-AF65-F5344CB8AC3E}">
        <p14:creationId xmlns:p14="http://schemas.microsoft.com/office/powerpoint/2010/main" val="1493826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476251"/>
            <a:ext cx="7772400" cy="1470025"/>
          </a:xfrm>
        </p:spPr>
        <p:txBody>
          <a:bodyPr/>
          <a:lstStyle/>
          <a:p>
            <a:pPr eaLnBrk="1" hangingPunct="1"/>
            <a:r>
              <a:rPr lang="fr-FR" altLang="fr-FR" sz="4200" i="1" dirty="0" smtClean="0">
                <a:solidFill>
                  <a:srgbClr val="0000FF"/>
                </a:solidFill>
                <a:latin typeface="Verdana" pitchFamily="34" charset="0"/>
              </a:rPr>
              <a:t>  		</a:t>
            </a:r>
            <a:endParaRPr lang="fr-FR" altLang="fr-FR" sz="5400" i="1" dirty="0" smtClean="0">
              <a:latin typeface="Verdana" pitchFamily="34" charset="0"/>
            </a:endParaRPr>
          </a:p>
        </p:txBody>
      </p:sp>
      <p:sp>
        <p:nvSpPr>
          <p:cNvPr id="4099" name="Rectangle 3"/>
          <p:cNvSpPr>
            <a:spLocks noGrp="1" noChangeArrowheads="1"/>
          </p:cNvSpPr>
          <p:nvPr>
            <p:ph type="subTitle" idx="4294967295"/>
          </p:nvPr>
        </p:nvSpPr>
        <p:spPr>
          <a:xfrm>
            <a:off x="0" y="1773238"/>
            <a:ext cx="6400800" cy="3865562"/>
          </a:xfrm>
        </p:spPr>
        <p:txBody>
          <a:bodyPr/>
          <a:lstStyle/>
          <a:p>
            <a:pPr marL="0" indent="0" eaLnBrk="1" hangingPunct="1">
              <a:buClr>
                <a:schemeClr val="tx1"/>
              </a:buClr>
              <a:buFont typeface="Arial" charset="0"/>
              <a:buNone/>
            </a:pPr>
            <a:r>
              <a:rPr lang="fr-FR" altLang="fr-FR" sz="2500" dirty="0" smtClean="0"/>
              <a:t>					</a:t>
            </a:r>
          </a:p>
        </p:txBody>
      </p:sp>
      <p:sp>
        <p:nvSpPr>
          <p:cNvPr id="6149" name="Rectangle 9"/>
          <p:cNvSpPr>
            <a:spLocks noChangeArrowheads="1"/>
          </p:cNvSpPr>
          <p:nvPr/>
        </p:nvSpPr>
        <p:spPr bwMode="auto">
          <a:xfrm>
            <a:off x="395536" y="1134836"/>
            <a:ext cx="8496944" cy="780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r>
              <a:rPr lang="fr-FR" altLang="fr-FR" sz="2400" b="1" u="sng" dirty="0" smtClean="0">
                <a:solidFill>
                  <a:schemeClr val="accent1">
                    <a:lumMod val="50000"/>
                  </a:schemeClr>
                </a:solidFill>
                <a:latin typeface="+mj-lt"/>
              </a:rPr>
              <a:t>Objectifs</a:t>
            </a:r>
            <a:r>
              <a:rPr lang="fr-FR" altLang="fr-FR" sz="2400" b="1" dirty="0" smtClean="0">
                <a:solidFill>
                  <a:schemeClr val="accent1">
                    <a:lumMod val="50000"/>
                  </a:schemeClr>
                </a:solidFill>
                <a:latin typeface="+mj-lt"/>
              </a:rPr>
              <a:t> :</a:t>
            </a:r>
          </a:p>
          <a:p>
            <a:pPr eaLnBrk="1" hangingPunct="1">
              <a:defRPr/>
            </a:pPr>
            <a:endParaRPr lang="fr-FR" altLang="fr-FR" sz="2400" b="1" dirty="0">
              <a:solidFill>
                <a:schemeClr val="accent1">
                  <a:lumMod val="50000"/>
                </a:schemeClr>
              </a:solidFill>
              <a:latin typeface="+mj-lt"/>
            </a:endParaRPr>
          </a:p>
          <a:p>
            <a:pPr algn="just" eaLnBrk="1" hangingPunct="1">
              <a:defRPr/>
            </a:pPr>
            <a:r>
              <a:rPr lang="fr-FR" altLang="fr-FR" dirty="0" smtClean="0">
                <a:solidFill>
                  <a:schemeClr val="tx2"/>
                </a:solidFill>
                <a:latin typeface="+mj-lt"/>
                <a:sym typeface="Wingdings"/>
              </a:rPr>
              <a:t> </a:t>
            </a:r>
            <a:r>
              <a:rPr lang="fr-FR" altLang="fr-FR" dirty="0" smtClean="0">
                <a:solidFill>
                  <a:schemeClr val="accent1">
                    <a:lumMod val="50000"/>
                  </a:schemeClr>
                </a:solidFill>
                <a:latin typeface="+mj-lt"/>
              </a:rPr>
              <a:t>Rechercher des solutions permettant le maintien de la personne.</a:t>
            </a:r>
          </a:p>
          <a:p>
            <a:pPr algn="just" eaLnBrk="1" hangingPunct="1">
              <a:defRPr/>
            </a:pPr>
            <a:endParaRPr lang="fr-FR" altLang="fr-FR" dirty="0" smtClean="0">
              <a:solidFill>
                <a:schemeClr val="accent1">
                  <a:lumMod val="50000"/>
                </a:schemeClr>
              </a:solidFill>
              <a:latin typeface="+mj-lt"/>
            </a:endParaRPr>
          </a:p>
          <a:p>
            <a:pPr marL="285750" indent="-285750" algn="just">
              <a:buFont typeface="Wingdings"/>
              <a:buChar char="Ø"/>
              <a:defRPr/>
            </a:pPr>
            <a:r>
              <a:rPr lang="fr-FR" altLang="fr-FR" dirty="0" smtClean="0">
                <a:solidFill>
                  <a:schemeClr val="accent1">
                    <a:lumMod val="50000"/>
                  </a:schemeClr>
                </a:solidFill>
                <a:latin typeface="+mj-lt"/>
              </a:rPr>
              <a:t>Accompagner jusqu’à la mise en œuvre de la solution de maintien.</a:t>
            </a:r>
          </a:p>
          <a:p>
            <a:pPr algn="just">
              <a:defRPr/>
            </a:pPr>
            <a:endParaRPr lang="fr-FR" altLang="fr-FR" dirty="0" smtClean="0">
              <a:solidFill>
                <a:schemeClr val="accent1">
                  <a:lumMod val="50000"/>
                </a:schemeClr>
              </a:solidFill>
              <a:latin typeface="+mj-lt"/>
            </a:endParaRPr>
          </a:p>
          <a:p>
            <a:pPr algn="just">
              <a:defRPr/>
            </a:pPr>
            <a:r>
              <a:rPr lang="fr-FR" altLang="fr-FR" dirty="0">
                <a:solidFill>
                  <a:schemeClr val="tx2"/>
                </a:solidFill>
                <a:sym typeface="Wingdings"/>
              </a:rPr>
              <a:t> </a:t>
            </a:r>
            <a:r>
              <a:rPr lang="fr-FR" altLang="fr-FR" dirty="0" smtClean="0">
                <a:solidFill>
                  <a:schemeClr val="accent1">
                    <a:lumMod val="50000"/>
                  </a:schemeClr>
                </a:solidFill>
                <a:latin typeface="+mj-lt"/>
              </a:rPr>
              <a:t>Si pas de possibilité de maintien et déclaration d’inaptitude, le SAMETH doit accompagner le salarié vers une reconversion professionnelle jusqu’au relai avec le Service Public de l’Emploi.</a:t>
            </a:r>
            <a:r>
              <a:rPr lang="fr-FR" altLang="fr-FR" dirty="0" smtClean="0">
                <a:latin typeface="+mj-lt"/>
              </a:rPr>
              <a:t> Pour les </a:t>
            </a:r>
            <a:r>
              <a:rPr lang="fr-FR" dirty="0">
                <a:latin typeface="+mj-lt"/>
              </a:rPr>
              <a:t>établissements de la fonction publique, compte tenu de leur réglementation, nous arrêtons notre accompagnement à la constatation d'une solution de maintien ou non. </a:t>
            </a:r>
          </a:p>
          <a:p>
            <a:pPr algn="just" eaLnBrk="1" hangingPunct="1">
              <a:defRPr/>
            </a:pPr>
            <a:endParaRPr lang="fr-FR" altLang="fr-FR" dirty="0" smtClean="0">
              <a:solidFill>
                <a:schemeClr val="accent1">
                  <a:lumMod val="50000"/>
                </a:schemeClr>
              </a:solidFill>
              <a:latin typeface="+mj-lt"/>
            </a:endParaRPr>
          </a:p>
          <a:p>
            <a:pPr marL="285750" indent="-285750" algn="just">
              <a:buFont typeface="Wingdings"/>
              <a:buChar char="Ø"/>
              <a:defRPr/>
            </a:pPr>
            <a:r>
              <a:rPr lang="fr-FR" altLang="fr-FR" dirty="0" smtClean="0">
                <a:solidFill>
                  <a:schemeClr val="accent1">
                    <a:lumMod val="50000"/>
                  </a:schemeClr>
                </a:solidFill>
                <a:latin typeface="+mj-lt"/>
              </a:rPr>
              <a:t>S ’assurer de la pérennité du maintien en emploi dans le cadre d’un suivi à 6 mois.</a:t>
            </a:r>
          </a:p>
          <a:p>
            <a:pPr marL="285750" indent="-285750" algn="just">
              <a:buFont typeface="Wingdings"/>
              <a:buChar char="Ø"/>
              <a:defRPr/>
            </a:pPr>
            <a:endParaRPr lang="fr-FR" altLang="fr-FR" dirty="0">
              <a:solidFill>
                <a:schemeClr val="accent1">
                  <a:lumMod val="50000"/>
                </a:schemeClr>
              </a:solidFill>
              <a:latin typeface="+mj-lt"/>
            </a:endParaRPr>
          </a:p>
          <a:p>
            <a:pPr marL="285750" indent="-285750" algn="just">
              <a:buFont typeface="Wingdings"/>
              <a:buChar char="Ø"/>
              <a:defRPr/>
            </a:pPr>
            <a:r>
              <a:rPr lang="fr-FR" altLang="fr-FR" dirty="0" smtClean="0">
                <a:solidFill>
                  <a:schemeClr val="accent1">
                    <a:lumMod val="50000"/>
                  </a:schemeClr>
                </a:solidFill>
                <a:latin typeface="+mj-lt"/>
              </a:rPr>
              <a:t>Informer et sensibiliser les employeurs, personnes, organismes partenaires pour permettre la </a:t>
            </a:r>
            <a:r>
              <a:rPr lang="fr-FR" altLang="fr-FR" b="1" dirty="0" smtClean="0">
                <a:solidFill>
                  <a:schemeClr val="accent1">
                    <a:lumMod val="50000"/>
                  </a:schemeClr>
                </a:solidFill>
                <a:latin typeface="+mj-lt"/>
              </a:rPr>
              <a:t>prise en charge précoce des signalements</a:t>
            </a:r>
            <a:r>
              <a:rPr lang="fr-FR" altLang="fr-FR" dirty="0" smtClean="0">
                <a:solidFill>
                  <a:schemeClr val="accent1">
                    <a:lumMod val="50000"/>
                  </a:schemeClr>
                </a:solidFill>
                <a:latin typeface="+mj-lt"/>
              </a:rPr>
              <a:t>.</a:t>
            </a:r>
            <a:endParaRPr lang="fr-FR" altLang="fr-FR" dirty="0">
              <a:solidFill>
                <a:schemeClr val="accent1">
                  <a:lumMod val="50000"/>
                </a:schemeClr>
              </a:solidFill>
              <a:latin typeface="+mj-lt"/>
            </a:endParaRPr>
          </a:p>
          <a:p>
            <a:pPr algn="just" eaLnBrk="1" hangingPunct="1">
              <a:defRPr/>
            </a:pPr>
            <a:endParaRPr lang="fr-FR" altLang="fr-FR" b="1" dirty="0">
              <a:solidFill>
                <a:schemeClr val="accent1">
                  <a:lumMod val="50000"/>
                </a:schemeClr>
              </a:solidFill>
              <a:latin typeface="+mj-lt"/>
            </a:endParaRPr>
          </a:p>
          <a:p>
            <a:pPr algn="just" eaLnBrk="1" hangingPunct="1">
              <a:defRPr/>
            </a:pPr>
            <a:endParaRPr lang="fr-FR" altLang="fr-FR" sz="1400" b="1" dirty="0" smtClean="0">
              <a:solidFill>
                <a:srgbClr val="800080"/>
              </a:solidFill>
              <a:latin typeface="+mj-lt"/>
            </a:endParaRPr>
          </a:p>
          <a:p>
            <a:pPr algn="ctr" eaLnBrk="1" hangingPunct="1">
              <a:defRPr/>
            </a:pPr>
            <a:endParaRPr lang="fr-FR" altLang="fr-FR" sz="1400" b="1" dirty="0">
              <a:solidFill>
                <a:srgbClr val="800080"/>
              </a:solidFill>
              <a:latin typeface="+mj-lt"/>
            </a:endParaRPr>
          </a:p>
          <a:p>
            <a:pPr algn="ctr" eaLnBrk="1" hangingPunct="1">
              <a:defRPr/>
            </a:pPr>
            <a:endParaRPr lang="fr-FR" altLang="fr-FR" sz="1400" b="1" dirty="0" smtClean="0">
              <a:solidFill>
                <a:srgbClr val="800080"/>
              </a:solidFill>
              <a:latin typeface="+mj-lt"/>
            </a:endParaRPr>
          </a:p>
          <a:p>
            <a:pPr algn="ctr" eaLnBrk="1" hangingPunct="1">
              <a:defRPr/>
            </a:pPr>
            <a:endParaRPr lang="fr-FR" altLang="fr-FR" sz="1400" b="1" dirty="0">
              <a:solidFill>
                <a:srgbClr val="800080"/>
              </a:solidFill>
              <a:latin typeface="+mj-lt"/>
            </a:endParaRPr>
          </a:p>
          <a:p>
            <a:pPr algn="ctr" eaLnBrk="1" hangingPunct="1">
              <a:defRPr/>
            </a:pPr>
            <a:endParaRPr lang="fr-FR" altLang="fr-FR" sz="1400" b="1" dirty="0" smtClean="0">
              <a:solidFill>
                <a:srgbClr val="800080"/>
              </a:solidFill>
              <a:latin typeface="+mj-lt"/>
            </a:endParaRPr>
          </a:p>
          <a:p>
            <a:pPr algn="ctr" eaLnBrk="1" hangingPunct="1">
              <a:defRPr/>
            </a:pPr>
            <a:endParaRPr lang="fr-FR" altLang="fr-FR" sz="1400" b="1" dirty="0">
              <a:solidFill>
                <a:srgbClr val="800080"/>
              </a:solidFill>
              <a:latin typeface="+mj-lt"/>
            </a:endParaRPr>
          </a:p>
          <a:p>
            <a:pPr algn="ctr" eaLnBrk="1" hangingPunct="1">
              <a:defRPr/>
            </a:pPr>
            <a:endParaRPr lang="fr-FR" altLang="fr-FR" sz="1400" b="1" dirty="0" smtClean="0">
              <a:solidFill>
                <a:srgbClr val="800080"/>
              </a:solidFill>
              <a:latin typeface="+mj-lt"/>
            </a:endParaRPr>
          </a:p>
          <a:p>
            <a:pPr algn="ctr" eaLnBrk="1" hangingPunct="1">
              <a:defRPr/>
            </a:pPr>
            <a:endParaRPr lang="fr-FR" altLang="fr-FR" sz="1400" b="1" dirty="0" smtClean="0">
              <a:solidFill>
                <a:srgbClr val="800080"/>
              </a:solidFill>
              <a:latin typeface="+mj-lt"/>
            </a:endParaRPr>
          </a:p>
          <a:p>
            <a:pPr>
              <a:lnSpc>
                <a:spcPct val="80000"/>
              </a:lnSpc>
              <a:defRPr/>
            </a:pPr>
            <a:endParaRPr lang="fr-FR" altLang="fr-FR" sz="1400" b="1" dirty="0" smtClean="0">
              <a:solidFill>
                <a:schemeClr val="tx2">
                  <a:lumMod val="75000"/>
                </a:schemeClr>
              </a:solidFill>
              <a:latin typeface="+mj-lt"/>
            </a:endParaRPr>
          </a:p>
          <a:p>
            <a:pPr eaLnBrk="1" fontAlgn="auto" hangingPunct="1">
              <a:lnSpc>
                <a:spcPct val="150000"/>
              </a:lnSpc>
              <a:spcAft>
                <a:spcPts val="0"/>
              </a:spcAft>
              <a:buClr>
                <a:schemeClr val="tx1"/>
              </a:buClr>
              <a:buFont typeface="Wingdings" panose="05000000000000000000" pitchFamily="2" charset="2"/>
              <a:buChar char="Ø"/>
              <a:defRPr/>
            </a:pPr>
            <a:endParaRPr lang="fr-FR" altLang="fr-FR" sz="1600" dirty="0">
              <a:latin typeface="+mj-lt"/>
            </a:endParaRPr>
          </a:p>
          <a:p>
            <a:pPr marL="285750" indent="-285750" algn="ctr" eaLnBrk="1" hangingPunct="1">
              <a:buFont typeface="Wingdings" panose="05000000000000000000" pitchFamily="2" charset="2"/>
              <a:buChar char="Ø"/>
              <a:defRPr/>
            </a:pPr>
            <a:endParaRPr lang="fr-FR" altLang="fr-FR" b="1" dirty="0" smtClean="0">
              <a:solidFill>
                <a:srgbClr val="800080"/>
              </a:solidFill>
              <a:latin typeface="+mj-lt"/>
            </a:endParaRPr>
          </a:p>
          <a:p>
            <a:pPr algn="ctr" eaLnBrk="1" hangingPunct="1">
              <a:defRPr/>
            </a:pPr>
            <a:endParaRPr lang="fr-FR" altLang="fr-FR" dirty="0" smtClean="0">
              <a:latin typeface="+mj-lt"/>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t>6</a:t>
            </a:fld>
            <a:endParaRPr lang="fr-BE"/>
          </a:p>
        </p:txBody>
      </p:sp>
      <p:sp>
        <p:nvSpPr>
          <p:cNvPr id="7" name="Titre 1"/>
          <p:cNvSpPr txBox="1">
            <a:spLocks/>
          </p:cNvSpPr>
          <p:nvPr/>
        </p:nvSpPr>
        <p:spPr>
          <a:xfrm>
            <a:off x="224010" y="-14970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endParaRPr lang="fr-FR" sz="2400" dirty="0">
              <a:solidFill>
                <a:srgbClr val="002060"/>
              </a:solidFill>
            </a:endParaRPr>
          </a:p>
        </p:txBody>
      </p:sp>
      <p:pic>
        <p:nvPicPr>
          <p:cNvPr id="9" name="Picture 8"/>
          <p:cNvPicPr>
            <a:picLocks noChangeAspect="1" noChangeArrowheads="1"/>
          </p:cNvPicPr>
          <p:nvPr/>
        </p:nvPicPr>
        <p:blipFill>
          <a:blip r:embed="rId2" cstate="print"/>
          <a:srcRect/>
          <a:stretch>
            <a:fillRect/>
          </a:stretch>
        </p:blipFill>
        <p:spPr bwMode="auto">
          <a:xfrm>
            <a:off x="6156177" y="391319"/>
            <a:ext cx="1901715" cy="731428"/>
          </a:xfrm>
          <a:prstGeom prst="rect">
            <a:avLst/>
          </a:prstGeom>
          <a:noFill/>
          <a:ln w="9525">
            <a:noFill/>
            <a:miter lim="800000"/>
            <a:headEnd/>
            <a:tailEnd/>
          </a:ln>
        </p:spPr>
      </p:pic>
    </p:spTree>
    <p:extLst>
      <p:ext uri="{BB962C8B-B14F-4D97-AF65-F5344CB8AC3E}">
        <p14:creationId xmlns:p14="http://schemas.microsoft.com/office/powerpoint/2010/main" val="33272028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7989" y="757604"/>
            <a:ext cx="7313734" cy="1055077"/>
          </a:xfrm>
        </p:spPr>
        <p:txBody>
          <a:bodyPr rtlCol="0">
            <a:normAutofit fontScale="90000"/>
          </a:bodyPr>
          <a:lstStyle/>
          <a:p>
            <a:pPr>
              <a:defRPr/>
            </a:pPr>
            <a:r>
              <a:rPr lang="fr-FR" altLang="fr-FR" dirty="0" smtClean="0">
                <a:solidFill>
                  <a:srgbClr val="22DE34"/>
                </a:solidFill>
              </a:rPr>
              <a:t/>
            </a:r>
            <a:br>
              <a:rPr lang="fr-FR" altLang="fr-FR" dirty="0" smtClean="0">
                <a:solidFill>
                  <a:srgbClr val="22DE34"/>
                </a:solidFill>
              </a:rPr>
            </a:br>
            <a:r>
              <a:rPr lang="fr-FR" altLang="fr-FR" dirty="0" smtClean="0">
                <a:solidFill>
                  <a:srgbClr val="22DE34"/>
                </a:solidFill>
              </a:rPr>
              <a:t/>
            </a:r>
            <a:br>
              <a:rPr lang="fr-FR" altLang="fr-FR" dirty="0" smtClean="0">
                <a:solidFill>
                  <a:srgbClr val="22DE34"/>
                </a:solidFill>
              </a:rPr>
            </a:br>
            <a:r>
              <a:rPr lang="fr-FR" altLang="fr-FR" dirty="0" smtClean="0">
                <a:solidFill>
                  <a:srgbClr val="22DE34"/>
                </a:solidFill>
              </a:rPr>
              <a:t/>
            </a:r>
            <a:br>
              <a:rPr lang="fr-FR" altLang="fr-FR" dirty="0" smtClean="0">
                <a:solidFill>
                  <a:srgbClr val="22DE34"/>
                </a:solidFill>
              </a:rPr>
            </a:br>
            <a:r>
              <a:rPr lang="fr-FR" altLang="fr-FR" dirty="0" smtClean="0">
                <a:solidFill>
                  <a:srgbClr val="22DE34"/>
                </a:solidFill>
              </a:rPr>
              <a:t/>
            </a:r>
            <a:br>
              <a:rPr lang="fr-FR" altLang="fr-FR" dirty="0" smtClean="0">
                <a:solidFill>
                  <a:srgbClr val="22DE34"/>
                </a:solidFill>
              </a:rPr>
            </a:br>
            <a:endParaRPr lang="fr-FR" altLang="fr-FR" sz="2031" dirty="0">
              <a:solidFill>
                <a:schemeClr val="accent6"/>
              </a:solidFill>
              <a:latin typeface="Century Gothic" panose="020B0502020202020204" pitchFamily="34" charset="0"/>
            </a:endParaRPr>
          </a:p>
        </p:txBody>
      </p:sp>
      <p:sp>
        <p:nvSpPr>
          <p:cNvPr id="8195" name="AutoShape 4"/>
          <p:cNvSpPr>
            <a:spLocks noChangeArrowheads="1"/>
          </p:cNvSpPr>
          <p:nvPr/>
        </p:nvSpPr>
        <p:spPr bwMode="auto">
          <a:xfrm>
            <a:off x="451339" y="1047750"/>
            <a:ext cx="8241323" cy="930519"/>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3">
              <a:lumMod val="75000"/>
            </a:schemeClr>
          </a:solidFill>
          <a:ln>
            <a:solidFill>
              <a:schemeClr val="accent3">
                <a:lumMod val="75000"/>
              </a:schemeClr>
            </a:solid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fr-FR" altLang="fr-FR" sz="2215" b="1" dirty="0" smtClean="0">
                <a:solidFill>
                  <a:schemeClr val="bg1"/>
                </a:solidFill>
              </a:rPr>
              <a:t>Processus maintien </a:t>
            </a:r>
            <a:r>
              <a:rPr lang="fr-FR" altLang="fr-FR" sz="2215" b="1" dirty="0">
                <a:solidFill>
                  <a:schemeClr val="bg1"/>
                </a:solidFill>
              </a:rPr>
              <a:t>dans l ’emploi</a:t>
            </a:r>
          </a:p>
        </p:txBody>
      </p:sp>
      <p:sp>
        <p:nvSpPr>
          <p:cNvPr id="2052" name="Text Box 6"/>
          <p:cNvSpPr txBox="1">
            <a:spLocks noChangeArrowheads="1"/>
          </p:cNvSpPr>
          <p:nvPr/>
        </p:nvSpPr>
        <p:spPr bwMode="auto">
          <a:xfrm>
            <a:off x="507164" y="2174631"/>
            <a:ext cx="116089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77" b="1" dirty="0">
                <a:solidFill>
                  <a:schemeClr val="tx2">
                    <a:lumMod val="75000"/>
                  </a:schemeClr>
                </a:solidFill>
              </a:rPr>
              <a:t>Événement</a:t>
            </a:r>
          </a:p>
          <a:p>
            <a:pPr algn="ctr" eaLnBrk="1" hangingPunct="1">
              <a:lnSpc>
                <a:spcPct val="100000"/>
              </a:lnSpc>
              <a:spcBef>
                <a:spcPct val="0"/>
              </a:spcBef>
              <a:buFontTx/>
              <a:buNone/>
            </a:pPr>
            <a:r>
              <a:rPr lang="fr-FR" altLang="fr-FR" sz="1477" b="1" dirty="0">
                <a:solidFill>
                  <a:schemeClr val="tx2">
                    <a:lumMod val="75000"/>
                  </a:schemeClr>
                </a:solidFill>
              </a:rPr>
              <a:t>Déclencheur</a:t>
            </a:r>
          </a:p>
        </p:txBody>
      </p:sp>
      <p:sp>
        <p:nvSpPr>
          <p:cNvPr id="2053" name="Rectangle 2">
            <a:hlinkClick r:id="rId3" action="ppaction://hlinksldjump"/>
          </p:cNvPr>
          <p:cNvSpPr>
            <a:spLocks noChangeArrowheads="1"/>
          </p:cNvSpPr>
          <p:nvPr/>
        </p:nvSpPr>
        <p:spPr bwMode="auto">
          <a:xfrm>
            <a:off x="236150" y="3004038"/>
            <a:ext cx="1110762" cy="685800"/>
          </a:xfrm>
          <a:prstGeom prst="rect">
            <a:avLst/>
          </a:prstGeom>
          <a:solidFill>
            <a:schemeClr val="accent3">
              <a:lumMod val="75000"/>
            </a:schemeClr>
          </a:soli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77" b="1" dirty="0">
                <a:solidFill>
                  <a:schemeClr val="bg1"/>
                </a:solidFill>
              </a:rPr>
              <a:t>Détection</a:t>
            </a:r>
          </a:p>
        </p:txBody>
      </p:sp>
      <p:sp>
        <p:nvSpPr>
          <p:cNvPr id="2054" name="Line 6"/>
          <p:cNvSpPr>
            <a:spLocks noChangeShapeType="1"/>
          </p:cNvSpPr>
          <p:nvPr/>
        </p:nvSpPr>
        <p:spPr bwMode="auto">
          <a:xfrm>
            <a:off x="1398601" y="3332216"/>
            <a:ext cx="577362" cy="0"/>
          </a:xfrm>
          <a:prstGeom prst="line">
            <a:avLst/>
          </a:prstGeom>
          <a:noFill/>
          <a:ln w="41275">
            <a:solidFill>
              <a:schemeClr val="accent3">
                <a:lumMod val="75000"/>
              </a:schemeClr>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5" name="Rectangle 2">
            <a:hlinkClick r:id="rId3" action="ppaction://hlinksldjump"/>
          </p:cNvPr>
          <p:cNvSpPr>
            <a:spLocks noChangeArrowheads="1"/>
          </p:cNvSpPr>
          <p:nvPr/>
        </p:nvSpPr>
        <p:spPr bwMode="auto">
          <a:xfrm>
            <a:off x="1975963" y="3014297"/>
            <a:ext cx="1078523" cy="685800"/>
          </a:xfrm>
          <a:prstGeom prst="rect">
            <a:avLst/>
          </a:prstGeom>
          <a:solidFill>
            <a:schemeClr val="accent3">
              <a:lumMod val="75000"/>
            </a:schemeClr>
          </a:soli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77" b="1" dirty="0">
                <a:solidFill>
                  <a:schemeClr val="bg1"/>
                </a:solidFill>
              </a:rPr>
              <a:t>Diagnostic </a:t>
            </a:r>
          </a:p>
          <a:p>
            <a:pPr algn="ctr" eaLnBrk="1" hangingPunct="1">
              <a:lnSpc>
                <a:spcPct val="100000"/>
              </a:lnSpc>
              <a:spcBef>
                <a:spcPct val="0"/>
              </a:spcBef>
              <a:buFontTx/>
              <a:buNone/>
            </a:pPr>
            <a:r>
              <a:rPr lang="fr-FR" altLang="fr-FR" sz="1477" b="1" dirty="0">
                <a:solidFill>
                  <a:schemeClr val="bg1"/>
                </a:solidFill>
              </a:rPr>
              <a:t>situation</a:t>
            </a:r>
          </a:p>
        </p:txBody>
      </p:sp>
      <p:sp>
        <p:nvSpPr>
          <p:cNvPr id="2056" name="Rectangle 2">
            <a:hlinkClick r:id="" action="ppaction://noaction"/>
          </p:cNvPr>
          <p:cNvSpPr>
            <a:spLocks noChangeArrowheads="1"/>
          </p:cNvSpPr>
          <p:nvPr/>
        </p:nvSpPr>
        <p:spPr bwMode="auto">
          <a:xfrm>
            <a:off x="3760910" y="2974731"/>
            <a:ext cx="1197219" cy="685800"/>
          </a:xfrm>
          <a:prstGeom prst="rect">
            <a:avLst/>
          </a:prstGeom>
          <a:solidFill>
            <a:schemeClr val="accent3">
              <a:lumMod val="75000"/>
            </a:schemeClr>
          </a:soli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77" b="1" dirty="0">
                <a:solidFill>
                  <a:schemeClr val="bg1"/>
                </a:solidFill>
              </a:rPr>
              <a:t>Recherche de </a:t>
            </a:r>
          </a:p>
          <a:p>
            <a:pPr algn="ctr" eaLnBrk="1" hangingPunct="1">
              <a:lnSpc>
                <a:spcPct val="100000"/>
              </a:lnSpc>
              <a:spcBef>
                <a:spcPct val="0"/>
              </a:spcBef>
              <a:buFontTx/>
              <a:buNone/>
            </a:pPr>
            <a:r>
              <a:rPr lang="fr-FR" altLang="fr-FR" sz="1477" b="1" dirty="0">
                <a:solidFill>
                  <a:schemeClr val="bg1"/>
                </a:solidFill>
              </a:rPr>
              <a:t>solutions</a:t>
            </a:r>
          </a:p>
        </p:txBody>
      </p:sp>
      <p:sp>
        <p:nvSpPr>
          <p:cNvPr id="2057" name="Rectangle 2">
            <a:hlinkClick r:id="rId4" action="ppaction://hlinksldjump"/>
          </p:cNvPr>
          <p:cNvSpPr>
            <a:spLocks noChangeArrowheads="1"/>
          </p:cNvSpPr>
          <p:nvPr/>
        </p:nvSpPr>
        <p:spPr bwMode="auto">
          <a:xfrm>
            <a:off x="5651754" y="2974731"/>
            <a:ext cx="1230923" cy="685800"/>
          </a:xfrm>
          <a:prstGeom prst="rect">
            <a:avLst/>
          </a:prstGeom>
          <a:solidFill>
            <a:schemeClr val="accent3">
              <a:lumMod val="75000"/>
            </a:schemeClr>
          </a:soli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77" b="1" dirty="0">
                <a:solidFill>
                  <a:schemeClr val="bg1"/>
                </a:solidFill>
              </a:rPr>
              <a:t>Mise en œuvre</a:t>
            </a:r>
          </a:p>
          <a:p>
            <a:pPr algn="ctr" eaLnBrk="1" hangingPunct="1">
              <a:lnSpc>
                <a:spcPct val="100000"/>
              </a:lnSpc>
              <a:spcBef>
                <a:spcPct val="0"/>
              </a:spcBef>
              <a:buFontTx/>
              <a:buNone/>
            </a:pPr>
            <a:r>
              <a:rPr lang="fr-FR" altLang="fr-FR" sz="1477" b="1" dirty="0">
                <a:solidFill>
                  <a:schemeClr val="bg1"/>
                </a:solidFill>
              </a:rPr>
              <a:t>d</a:t>
            </a:r>
            <a:r>
              <a:rPr lang="fr-FR" altLang="fr-FR" sz="1477" b="1" dirty="0" smtClean="0">
                <a:solidFill>
                  <a:schemeClr val="bg1"/>
                </a:solidFill>
              </a:rPr>
              <a:t>es solutions</a:t>
            </a:r>
            <a:endParaRPr lang="fr-FR" altLang="fr-FR" sz="1477" b="1" dirty="0">
              <a:solidFill>
                <a:schemeClr val="bg1"/>
              </a:solidFill>
            </a:endParaRPr>
          </a:p>
        </p:txBody>
      </p:sp>
      <p:sp>
        <p:nvSpPr>
          <p:cNvPr id="2058" name="Line 10"/>
          <p:cNvSpPr>
            <a:spLocks noChangeShapeType="1"/>
          </p:cNvSpPr>
          <p:nvPr/>
        </p:nvSpPr>
        <p:spPr bwMode="auto">
          <a:xfrm>
            <a:off x="3170361" y="3345474"/>
            <a:ext cx="575896" cy="0"/>
          </a:xfrm>
          <a:prstGeom prst="line">
            <a:avLst/>
          </a:prstGeom>
          <a:noFill/>
          <a:ln w="41275">
            <a:solidFill>
              <a:schemeClr val="accent3">
                <a:lumMod val="75000"/>
              </a:schemeClr>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9" name="Line 11"/>
          <p:cNvSpPr>
            <a:spLocks noChangeShapeType="1"/>
          </p:cNvSpPr>
          <p:nvPr/>
        </p:nvSpPr>
        <p:spPr bwMode="auto">
          <a:xfrm>
            <a:off x="5032140" y="3320562"/>
            <a:ext cx="575897" cy="0"/>
          </a:xfrm>
          <a:prstGeom prst="line">
            <a:avLst/>
          </a:prstGeom>
          <a:noFill/>
          <a:ln w="41275">
            <a:solidFill>
              <a:schemeClr val="accent3">
                <a:lumMod val="75000"/>
              </a:schemeClr>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605" y="395654"/>
            <a:ext cx="1919654" cy="7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angle 1"/>
          <p:cNvSpPr>
            <a:spLocks noChangeArrowheads="1"/>
          </p:cNvSpPr>
          <p:nvPr/>
        </p:nvSpPr>
        <p:spPr bwMode="auto">
          <a:xfrm>
            <a:off x="2245716" y="2278417"/>
            <a:ext cx="166584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108" b="1" dirty="0">
                <a:solidFill>
                  <a:srgbClr val="002060"/>
                </a:solidFill>
                <a:latin typeface="Arial" panose="020B0604020202020204" pitchFamily="34" charset="0"/>
              </a:rPr>
              <a:t>Salarié ou </a:t>
            </a:r>
            <a:r>
              <a:rPr lang="fr-FR" altLang="fr-FR" sz="1108" b="1" dirty="0" smtClean="0">
                <a:solidFill>
                  <a:srgbClr val="002060"/>
                </a:solidFill>
                <a:latin typeface="Arial" panose="020B0604020202020204" pitchFamily="34" charset="0"/>
              </a:rPr>
              <a:t>Agent       / </a:t>
            </a:r>
            <a:endParaRPr lang="fr-FR" altLang="fr-FR" sz="1108" b="1" dirty="0">
              <a:solidFill>
                <a:srgbClr val="002060"/>
              </a:solidFill>
              <a:latin typeface="Arial" panose="020B0604020202020204" pitchFamily="34" charset="0"/>
            </a:endParaRPr>
          </a:p>
        </p:txBody>
      </p:sp>
      <p:sp>
        <p:nvSpPr>
          <p:cNvPr id="2063" name="Rectangle 7"/>
          <p:cNvSpPr>
            <a:spLocks noChangeArrowheads="1"/>
          </p:cNvSpPr>
          <p:nvPr/>
        </p:nvSpPr>
        <p:spPr bwMode="auto">
          <a:xfrm>
            <a:off x="3900899" y="2276944"/>
            <a:ext cx="1157689"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108" b="1" dirty="0" smtClean="0">
                <a:solidFill>
                  <a:srgbClr val="002060"/>
                </a:solidFill>
                <a:latin typeface="Arial" panose="020B0604020202020204" pitchFamily="34" charset="0"/>
              </a:rPr>
              <a:t>Employeur     /</a:t>
            </a:r>
            <a:endParaRPr lang="fr-FR" altLang="fr-FR" sz="1108" b="1" dirty="0">
              <a:solidFill>
                <a:srgbClr val="002060"/>
              </a:solidFill>
              <a:latin typeface="Arial" panose="020B0604020202020204" pitchFamily="34" charset="0"/>
            </a:endParaRPr>
          </a:p>
        </p:txBody>
      </p:sp>
      <p:sp>
        <p:nvSpPr>
          <p:cNvPr id="2064" name="Rectangle 2"/>
          <p:cNvSpPr>
            <a:spLocks noChangeArrowheads="1"/>
          </p:cNvSpPr>
          <p:nvPr/>
        </p:nvSpPr>
        <p:spPr bwMode="auto">
          <a:xfrm>
            <a:off x="5086092" y="2251090"/>
            <a:ext cx="2199543"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108" b="1" dirty="0" smtClean="0">
                <a:solidFill>
                  <a:srgbClr val="002060"/>
                </a:solidFill>
                <a:latin typeface="Arial" panose="020B0604020202020204" pitchFamily="34" charset="0"/>
              </a:rPr>
              <a:t>Service de Santé au travail</a:t>
            </a:r>
            <a:endParaRPr lang="fr-FR" altLang="fr-FR" sz="1108" b="1" dirty="0">
              <a:solidFill>
                <a:srgbClr val="002060"/>
              </a:solidFill>
              <a:latin typeface="Arial" panose="020B0604020202020204" pitchFamily="34" charset="0"/>
            </a:endParaRPr>
          </a:p>
          <a:p>
            <a:pPr eaLnBrk="1" hangingPunct="1">
              <a:lnSpc>
                <a:spcPct val="100000"/>
              </a:lnSpc>
              <a:spcBef>
                <a:spcPct val="0"/>
              </a:spcBef>
              <a:buFontTx/>
              <a:buNone/>
            </a:pPr>
            <a:endParaRPr lang="fr-FR" altLang="fr-FR" sz="1108" b="1" dirty="0">
              <a:solidFill>
                <a:srgbClr val="002060"/>
              </a:solidFill>
              <a:latin typeface="Arial" panose="020B0604020202020204" pitchFamily="34" charset="0"/>
            </a:endParaRPr>
          </a:p>
        </p:txBody>
      </p:sp>
      <p:graphicFrame>
        <p:nvGraphicFramePr>
          <p:cNvPr id="20" name="Espace réservé du contenu 3"/>
          <p:cNvGraphicFramePr>
            <a:graphicFrameLocks noGrp="1"/>
          </p:cNvGraphicFramePr>
          <p:nvPr>
            <p:ph sz="quarter" idx="4294967295"/>
            <p:extLst>
              <p:ext uri="{D42A27DB-BD31-4B8C-83A1-F6EECF244321}">
                <p14:modId xmlns:p14="http://schemas.microsoft.com/office/powerpoint/2010/main" val="1069118592"/>
              </p:ext>
            </p:extLst>
          </p:nvPr>
        </p:nvGraphicFramePr>
        <p:xfrm>
          <a:off x="-400788" y="3840941"/>
          <a:ext cx="3991744" cy="27446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70" name="Rectangle 7"/>
          <p:cNvSpPr>
            <a:spLocks noChangeArrowheads="1"/>
          </p:cNvSpPr>
          <p:nvPr/>
        </p:nvSpPr>
        <p:spPr bwMode="auto">
          <a:xfrm>
            <a:off x="5652619" y="4267250"/>
            <a:ext cx="3273656" cy="208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92" b="1" dirty="0">
                <a:solidFill>
                  <a:schemeClr val="tx2">
                    <a:lumMod val="75000"/>
                  </a:schemeClr>
                </a:solidFill>
              </a:rPr>
              <a:t>Maintien </a:t>
            </a:r>
            <a:r>
              <a:rPr lang="fr-FR" altLang="fr-FR" sz="1292" b="1" dirty="0" smtClean="0">
                <a:solidFill>
                  <a:schemeClr val="tx2">
                    <a:lumMod val="75000"/>
                  </a:schemeClr>
                </a:solidFill>
              </a:rPr>
              <a:t>en entreprise :</a:t>
            </a:r>
          </a:p>
          <a:p>
            <a:pPr eaLnBrk="1" hangingPunct="1">
              <a:lnSpc>
                <a:spcPct val="100000"/>
              </a:lnSpc>
              <a:spcBef>
                <a:spcPct val="0"/>
              </a:spcBef>
              <a:buFontTx/>
              <a:buNone/>
            </a:pPr>
            <a:endParaRPr lang="fr-FR" altLang="fr-FR" sz="1292" b="1" dirty="0" smtClean="0">
              <a:solidFill>
                <a:schemeClr val="tx2">
                  <a:lumMod val="75000"/>
                </a:schemeClr>
              </a:solidFill>
            </a:endParaRPr>
          </a:p>
          <a:p>
            <a:pPr eaLnBrk="1" hangingPunct="1">
              <a:lnSpc>
                <a:spcPct val="100000"/>
              </a:lnSpc>
              <a:spcBef>
                <a:spcPct val="0"/>
              </a:spcBef>
              <a:buFontTx/>
              <a:buNone/>
            </a:pPr>
            <a:r>
              <a:rPr lang="fr-FR" altLang="fr-FR" sz="1292" b="1" dirty="0" smtClean="0">
                <a:solidFill>
                  <a:schemeClr val="tx2">
                    <a:lumMod val="75000"/>
                  </a:schemeClr>
                </a:solidFill>
              </a:rPr>
              <a:t>      au même poste avec adaptation / aménagement du poste, réorganisation du travail, aide humaine…</a:t>
            </a:r>
            <a:endParaRPr lang="fr-FR" altLang="fr-FR" sz="1292" b="1" dirty="0">
              <a:solidFill>
                <a:schemeClr val="tx2">
                  <a:lumMod val="75000"/>
                </a:schemeClr>
              </a:solidFill>
            </a:endParaRPr>
          </a:p>
          <a:p>
            <a:pPr eaLnBrk="1" hangingPunct="1">
              <a:lnSpc>
                <a:spcPct val="100000"/>
              </a:lnSpc>
              <a:spcBef>
                <a:spcPct val="0"/>
              </a:spcBef>
              <a:buNone/>
            </a:pPr>
            <a:r>
              <a:rPr lang="fr-FR" altLang="fr-FR" sz="1292" b="1" dirty="0" smtClean="0">
                <a:solidFill>
                  <a:schemeClr val="tx2">
                    <a:lumMod val="75000"/>
                  </a:schemeClr>
                </a:solidFill>
              </a:rPr>
              <a:t>      à un autre poste dans l’entreprise ou le groupe : reclassement /reconversion, formation…</a:t>
            </a:r>
            <a:endParaRPr lang="fr-FR" altLang="fr-FR" sz="1292" b="1" dirty="0">
              <a:solidFill>
                <a:schemeClr val="tx2">
                  <a:lumMod val="75000"/>
                </a:schemeClr>
              </a:solidFill>
            </a:endParaRPr>
          </a:p>
          <a:p>
            <a:pPr eaLnBrk="1" hangingPunct="1">
              <a:lnSpc>
                <a:spcPct val="100000"/>
              </a:lnSpc>
              <a:spcBef>
                <a:spcPct val="0"/>
              </a:spcBef>
              <a:buNone/>
            </a:pPr>
            <a:endParaRPr lang="fr-FR" altLang="fr-FR" sz="1292" b="1" dirty="0" smtClean="0">
              <a:solidFill>
                <a:schemeClr val="tx2">
                  <a:lumMod val="75000"/>
                </a:schemeClr>
              </a:solidFill>
            </a:endParaRPr>
          </a:p>
          <a:p>
            <a:pPr eaLnBrk="1" hangingPunct="1">
              <a:lnSpc>
                <a:spcPct val="100000"/>
              </a:lnSpc>
              <a:spcBef>
                <a:spcPct val="0"/>
              </a:spcBef>
              <a:buNone/>
            </a:pPr>
            <a:r>
              <a:rPr lang="fr-FR" altLang="fr-FR" sz="1292" b="1" dirty="0" smtClean="0">
                <a:solidFill>
                  <a:schemeClr val="tx2">
                    <a:lumMod val="75000"/>
                  </a:schemeClr>
                </a:solidFill>
              </a:rPr>
              <a:t>Ou licenciement pour inaptitude. </a:t>
            </a:r>
            <a:endParaRPr lang="fr-FR" altLang="fr-FR" sz="1292" b="1" dirty="0">
              <a:solidFill>
                <a:schemeClr val="tx2">
                  <a:lumMod val="75000"/>
                </a:schemeClr>
              </a:solidFill>
            </a:endParaRPr>
          </a:p>
        </p:txBody>
      </p:sp>
      <p:sp>
        <p:nvSpPr>
          <p:cNvPr id="2071" name="Line 11"/>
          <p:cNvSpPr>
            <a:spLocks noChangeShapeType="1"/>
          </p:cNvSpPr>
          <p:nvPr/>
        </p:nvSpPr>
        <p:spPr bwMode="auto">
          <a:xfrm>
            <a:off x="7001498" y="3317631"/>
            <a:ext cx="575897" cy="0"/>
          </a:xfrm>
          <a:prstGeom prst="line">
            <a:avLst/>
          </a:prstGeom>
          <a:noFill/>
          <a:ln w="41275">
            <a:solidFill>
              <a:schemeClr val="accent3">
                <a:lumMod val="75000"/>
              </a:schemeClr>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pic>
        <p:nvPicPr>
          <p:cNvPr id="207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1104" y="4464759"/>
            <a:ext cx="1395046" cy="119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èche droite 1"/>
          <p:cNvSpPr/>
          <p:nvPr/>
        </p:nvSpPr>
        <p:spPr>
          <a:xfrm>
            <a:off x="5675581" y="4781935"/>
            <a:ext cx="220011" cy="79681"/>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a:off x="5651754" y="5360290"/>
            <a:ext cx="220011" cy="79681"/>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
            <a:hlinkClick r:id="" action="ppaction://noaction"/>
          </p:cNvPr>
          <p:cNvSpPr>
            <a:spLocks noChangeArrowheads="1"/>
          </p:cNvSpPr>
          <p:nvPr/>
        </p:nvSpPr>
        <p:spPr bwMode="auto">
          <a:xfrm>
            <a:off x="7654665" y="3014297"/>
            <a:ext cx="1197219" cy="685800"/>
          </a:xfrm>
          <a:prstGeom prst="rect">
            <a:avLst/>
          </a:prstGeom>
          <a:solidFill>
            <a:schemeClr val="accent3">
              <a:lumMod val="75000"/>
            </a:schemeClr>
          </a:soli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77" b="1" dirty="0" smtClean="0">
                <a:solidFill>
                  <a:schemeClr val="bg1"/>
                </a:solidFill>
              </a:rPr>
              <a:t>Maintien </a:t>
            </a:r>
          </a:p>
          <a:p>
            <a:pPr algn="ctr" eaLnBrk="1" hangingPunct="1">
              <a:lnSpc>
                <a:spcPct val="100000"/>
              </a:lnSpc>
              <a:spcBef>
                <a:spcPct val="0"/>
              </a:spcBef>
              <a:buFontTx/>
              <a:buNone/>
            </a:pPr>
            <a:r>
              <a:rPr lang="fr-FR" altLang="fr-FR" sz="1477" b="1" dirty="0" smtClean="0">
                <a:solidFill>
                  <a:schemeClr val="bg1"/>
                </a:solidFill>
              </a:rPr>
              <a:t>en emploi</a:t>
            </a:r>
            <a:endParaRPr lang="fr-FR" altLang="fr-FR" sz="1477" b="1" dirty="0">
              <a:solidFill>
                <a:schemeClr val="bg1"/>
              </a:solidFill>
            </a:endParaRPr>
          </a:p>
        </p:txBody>
      </p:sp>
      <p:sp>
        <p:nvSpPr>
          <p:cNvPr id="3" name="Flèche droite 2"/>
          <p:cNvSpPr/>
          <p:nvPr/>
        </p:nvSpPr>
        <p:spPr>
          <a:xfrm>
            <a:off x="179512" y="2321405"/>
            <a:ext cx="271827" cy="173909"/>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2361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p:cNvSpPr>
            <a:spLocks noChangeArrowheads="1"/>
          </p:cNvSpPr>
          <p:nvPr/>
        </p:nvSpPr>
        <p:spPr bwMode="auto">
          <a:xfrm>
            <a:off x="1530181" y="478767"/>
            <a:ext cx="6381750" cy="400110"/>
          </a:xfrm>
          <a:prstGeom prst="rect">
            <a:avLst/>
          </a:prstGeom>
          <a:noFill/>
          <a:ln w="9525">
            <a:solidFill>
              <a:schemeClr val="bg1"/>
            </a:solidFill>
            <a:miter lim="800000"/>
            <a:headEnd/>
            <a:tailEnd/>
          </a:ln>
        </p:spPr>
        <p:txBody>
          <a:bodyPr>
            <a:spAutoFit/>
          </a:bodyPr>
          <a:lstStyle/>
          <a:p>
            <a:pPr algn="ctr"/>
            <a:endParaRPr lang="fr-FR" altLang="fr-FR" sz="2000" dirty="0">
              <a:solidFill>
                <a:srgbClr val="4F81BD">
                  <a:lumMod val="50000"/>
                </a:srgbClr>
              </a:solidFill>
            </a:endParaRPr>
          </a:p>
        </p:txBody>
      </p:sp>
      <p:sp>
        <p:nvSpPr>
          <p:cNvPr id="27" name="Rectangle à coins arrondis 26"/>
          <p:cNvSpPr/>
          <p:nvPr/>
        </p:nvSpPr>
        <p:spPr bwMode="auto">
          <a:xfrm>
            <a:off x="2447037" y="1039425"/>
            <a:ext cx="2592168" cy="792162"/>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defRPr/>
            </a:pPr>
            <a:r>
              <a:rPr lang="fr-FR" sz="1600" dirty="0" smtClean="0">
                <a:solidFill>
                  <a:prstClr val="black"/>
                </a:solidFill>
              </a:rPr>
              <a:t>Services </a:t>
            </a:r>
            <a:r>
              <a:rPr lang="fr-FR" sz="1600" dirty="0">
                <a:solidFill>
                  <a:prstClr val="black"/>
                </a:solidFill>
              </a:rPr>
              <a:t>de santé </a:t>
            </a:r>
            <a:r>
              <a:rPr lang="fr-FR" sz="1600" dirty="0" smtClean="0">
                <a:solidFill>
                  <a:prstClr val="black"/>
                </a:solidFill>
              </a:rPr>
              <a:t>au travail</a:t>
            </a:r>
            <a:endParaRPr lang="fr-FR" sz="1600" dirty="0">
              <a:solidFill>
                <a:prstClr val="black"/>
              </a:solidFill>
            </a:endParaRPr>
          </a:p>
        </p:txBody>
      </p:sp>
      <p:sp>
        <p:nvSpPr>
          <p:cNvPr id="28" name="Rectangle à coins arrondis 27"/>
          <p:cNvSpPr/>
          <p:nvPr/>
        </p:nvSpPr>
        <p:spPr bwMode="auto">
          <a:xfrm>
            <a:off x="6794334" y="2417283"/>
            <a:ext cx="2126273" cy="9144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smtClean="0">
                <a:solidFill>
                  <a:prstClr val="black"/>
                </a:solidFill>
              </a:rPr>
              <a:t>CARSAT </a:t>
            </a:r>
            <a:r>
              <a:rPr lang="fr-FR" sz="1600" dirty="0">
                <a:solidFill>
                  <a:prstClr val="black"/>
                </a:solidFill>
              </a:rPr>
              <a:t>et </a:t>
            </a:r>
            <a:r>
              <a:rPr lang="fr-FR" sz="1600" dirty="0" smtClean="0">
                <a:solidFill>
                  <a:prstClr val="black"/>
                </a:solidFill>
              </a:rPr>
              <a:t>MSA </a:t>
            </a:r>
            <a:endParaRPr lang="fr-FR" sz="1600" dirty="0">
              <a:solidFill>
                <a:prstClr val="black"/>
              </a:solidFill>
            </a:endParaRPr>
          </a:p>
          <a:p>
            <a:pPr algn="ctr">
              <a:defRPr/>
            </a:pPr>
            <a:r>
              <a:rPr lang="fr-FR" sz="1200" dirty="0">
                <a:solidFill>
                  <a:prstClr val="black"/>
                </a:solidFill>
              </a:rPr>
              <a:t>Service social</a:t>
            </a:r>
          </a:p>
          <a:p>
            <a:pPr algn="ctr">
              <a:defRPr/>
            </a:pPr>
            <a:r>
              <a:rPr lang="fr-FR" sz="1200" dirty="0">
                <a:solidFill>
                  <a:prstClr val="black"/>
                </a:solidFill>
              </a:rPr>
              <a:t>Service de prévention</a:t>
            </a:r>
          </a:p>
          <a:p>
            <a:pPr algn="ctr">
              <a:defRPr/>
            </a:pPr>
            <a:r>
              <a:rPr lang="fr-FR" sz="1200" dirty="0">
                <a:solidFill>
                  <a:prstClr val="black"/>
                </a:solidFill>
              </a:rPr>
              <a:t>Médecin Conseil </a:t>
            </a:r>
          </a:p>
        </p:txBody>
      </p:sp>
      <p:sp>
        <p:nvSpPr>
          <p:cNvPr id="30" name="Rectangle à coins arrondis 29"/>
          <p:cNvSpPr/>
          <p:nvPr/>
        </p:nvSpPr>
        <p:spPr bwMode="auto">
          <a:xfrm>
            <a:off x="6794335" y="4302708"/>
            <a:ext cx="2126273" cy="647700"/>
          </a:xfrm>
          <a:prstGeom prst="roundRect">
            <a:avLst/>
          </a:prstGeom>
          <a:solidFill>
            <a:srgbClr val="92D050"/>
          </a:solidFill>
          <a:ln w="9525" cap="flat" cmpd="sng" algn="ctr">
            <a:solidFill>
              <a:srgbClr val="77933C"/>
            </a:solidFill>
            <a:prstDash val="solid"/>
            <a:round/>
            <a:headEnd type="none" w="med" len="med"/>
            <a:tailEnd type="none" w="med" len="med"/>
          </a:ln>
          <a:effectLst/>
          <a:extLst/>
        </p:spPr>
        <p:txBody>
          <a:bodyPr wrap="none" lIns="90000" tIns="46800" rIns="90000" bIns="46800" anchor="ctr"/>
          <a:lstStyle/>
          <a:p>
            <a:pPr algn="ctr">
              <a:defRPr/>
            </a:pPr>
            <a:r>
              <a:rPr lang="fr-FR" sz="1600" dirty="0">
                <a:solidFill>
                  <a:prstClr val="black"/>
                </a:solidFill>
              </a:rPr>
              <a:t>DIRECCTE</a:t>
            </a:r>
            <a:r>
              <a:rPr lang="fr-FR" dirty="0">
                <a:solidFill>
                  <a:prstClr val="black"/>
                </a:solidFill>
              </a:rPr>
              <a:t> </a:t>
            </a:r>
          </a:p>
        </p:txBody>
      </p:sp>
      <p:sp>
        <p:nvSpPr>
          <p:cNvPr id="31" name="Rectangle à coins arrondis 30"/>
          <p:cNvSpPr/>
          <p:nvPr/>
        </p:nvSpPr>
        <p:spPr bwMode="auto">
          <a:xfrm>
            <a:off x="2739139" y="5705819"/>
            <a:ext cx="1992923" cy="792162"/>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a:solidFill>
                  <a:prstClr val="black"/>
                </a:solidFill>
              </a:rPr>
              <a:t>AGEFIPH</a:t>
            </a:r>
          </a:p>
          <a:p>
            <a:pPr algn="ctr">
              <a:defRPr/>
            </a:pPr>
            <a:r>
              <a:rPr lang="fr-FR" sz="1600" dirty="0">
                <a:solidFill>
                  <a:prstClr val="black"/>
                </a:solidFill>
              </a:rPr>
              <a:t> </a:t>
            </a:r>
            <a:r>
              <a:rPr lang="fr-FR" sz="1600" dirty="0" smtClean="0">
                <a:solidFill>
                  <a:prstClr val="black"/>
                </a:solidFill>
              </a:rPr>
              <a:t>FIPHFP </a:t>
            </a:r>
          </a:p>
        </p:txBody>
      </p:sp>
      <p:sp>
        <p:nvSpPr>
          <p:cNvPr id="34" name="Rectangle à coins arrondis 33"/>
          <p:cNvSpPr/>
          <p:nvPr/>
        </p:nvSpPr>
        <p:spPr bwMode="auto">
          <a:xfrm>
            <a:off x="6797930" y="3479633"/>
            <a:ext cx="2126273" cy="6858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a:solidFill>
                  <a:prstClr val="black"/>
                </a:solidFill>
              </a:rPr>
              <a:t>MDPH </a:t>
            </a:r>
          </a:p>
          <a:p>
            <a:pPr algn="ctr">
              <a:defRPr/>
            </a:pPr>
            <a:r>
              <a:rPr lang="fr-FR" sz="1200" dirty="0">
                <a:solidFill>
                  <a:prstClr val="black"/>
                </a:solidFill>
              </a:rPr>
              <a:t>Maison départementale</a:t>
            </a:r>
          </a:p>
          <a:p>
            <a:pPr algn="ctr">
              <a:defRPr/>
            </a:pPr>
            <a:r>
              <a:rPr lang="fr-FR" sz="1200" dirty="0">
                <a:solidFill>
                  <a:prstClr val="black"/>
                </a:solidFill>
              </a:rPr>
              <a:t>des personnes handicapées</a:t>
            </a:r>
          </a:p>
        </p:txBody>
      </p:sp>
      <p:sp>
        <p:nvSpPr>
          <p:cNvPr id="35" name="Rectangle à coins arrondis 34"/>
          <p:cNvSpPr/>
          <p:nvPr/>
        </p:nvSpPr>
        <p:spPr bwMode="auto">
          <a:xfrm>
            <a:off x="293077" y="2767676"/>
            <a:ext cx="1661746" cy="9144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a:solidFill>
                  <a:prstClr val="black"/>
                </a:solidFill>
              </a:rPr>
              <a:t>Dispositifs  de </a:t>
            </a:r>
          </a:p>
          <a:p>
            <a:pPr algn="ctr">
              <a:defRPr/>
            </a:pPr>
            <a:r>
              <a:rPr lang="fr-FR" sz="1600" dirty="0" smtClean="0">
                <a:solidFill>
                  <a:prstClr val="black"/>
                </a:solidFill>
              </a:rPr>
              <a:t>Formation et </a:t>
            </a:r>
          </a:p>
          <a:p>
            <a:pPr algn="ctr">
              <a:defRPr/>
            </a:pPr>
            <a:r>
              <a:rPr lang="fr-FR" sz="1600" dirty="0" smtClean="0">
                <a:solidFill>
                  <a:prstClr val="black"/>
                </a:solidFill>
              </a:rPr>
              <a:t>de bilan</a:t>
            </a:r>
            <a:endParaRPr lang="fr-FR" sz="1600" dirty="0">
              <a:solidFill>
                <a:prstClr val="black"/>
              </a:solidFill>
            </a:endParaRPr>
          </a:p>
        </p:txBody>
      </p:sp>
      <p:sp>
        <p:nvSpPr>
          <p:cNvPr id="36" name="Rectangle à coins arrondis 35"/>
          <p:cNvSpPr/>
          <p:nvPr/>
        </p:nvSpPr>
        <p:spPr bwMode="auto">
          <a:xfrm>
            <a:off x="483907" y="1692635"/>
            <a:ext cx="1800200" cy="9144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a:solidFill>
                  <a:prstClr val="black"/>
                </a:solidFill>
              </a:rPr>
              <a:t>Employeur</a:t>
            </a:r>
          </a:p>
          <a:p>
            <a:pPr algn="ctr">
              <a:defRPr/>
            </a:pPr>
            <a:r>
              <a:rPr lang="fr-FR" sz="1600" dirty="0" smtClean="0">
                <a:solidFill>
                  <a:prstClr val="black"/>
                </a:solidFill>
              </a:rPr>
              <a:t>IRP – CHSCT</a:t>
            </a:r>
          </a:p>
          <a:p>
            <a:pPr algn="ctr">
              <a:defRPr/>
            </a:pPr>
            <a:r>
              <a:rPr lang="fr-FR" sz="1600" dirty="0" smtClean="0">
                <a:solidFill>
                  <a:prstClr val="black"/>
                </a:solidFill>
              </a:rPr>
              <a:t>Missions Handicap</a:t>
            </a:r>
            <a:endParaRPr lang="fr-FR" sz="1600" dirty="0">
              <a:solidFill>
                <a:prstClr val="black"/>
              </a:solidFill>
            </a:endParaRPr>
          </a:p>
        </p:txBody>
      </p:sp>
      <p:sp>
        <p:nvSpPr>
          <p:cNvPr id="37" name="Rectangle à coins arrondis 36"/>
          <p:cNvSpPr/>
          <p:nvPr/>
        </p:nvSpPr>
        <p:spPr bwMode="auto">
          <a:xfrm>
            <a:off x="407329" y="4724197"/>
            <a:ext cx="1953357" cy="1800224"/>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a:solidFill>
                  <a:prstClr val="black"/>
                </a:solidFill>
              </a:rPr>
              <a:t>Prestataires </a:t>
            </a:r>
          </a:p>
          <a:p>
            <a:pPr algn="ctr">
              <a:defRPr/>
            </a:pPr>
            <a:r>
              <a:rPr lang="fr-FR" sz="1600" dirty="0">
                <a:solidFill>
                  <a:prstClr val="black"/>
                </a:solidFill>
              </a:rPr>
              <a:t> spécialisés</a:t>
            </a:r>
          </a:p>
          <a:p>
            <a:pPr algn="ctr">
              <a:defRPr/>
            </a:pPr>
            <a:r>
              <a:rPr lang="fr-FR" sz="1600" dirty="0">
                <a:solidFill>
                  <a:prstClr val="black"/>
                </a:solidFill>
              </a:rPr>
              <a:t> par déficience</a:t>
            </a:r>
            <a:r>
              <a:rPr lang="fr-FR" sz="1400" dirty="0">
                <a:solidFill>
                  <a:prstClr val="black"/>
                </a:solidFill>
              </a:rPr>
              <a:t>  </a:t>
            </a:r>
          </a:p>
          <a:p>
            <a:pPr algn="ctr">
              <a:defRPr/>
            </a:pPr>
            <a:r>
              <a:rPr lang="fr-FR" sz="1200" dirty="0" smtClean="0">
                <a:solidFill>
                  <a:prstClr val="black"/>
                </a:solidFill>
              </a:rPr>
              <a:t>   - auditive </a:t>
            </a:r>
            <a:endParaRPr lang="fr-FR" sz="1200" dirty="0">
              <a:solidFill>
                <a:prstClr val="black"/>
              </a:solidFill>
            </a:endParaRPr>
          </a:p>
          <a:p>
            <a:pPr algn="ctr">
              <a:defRPr/>
            </a:pPr>
            <a:r>
              <a:rPr lang="fr-FR" sz="1200" dirty="0" smtClean="0">
                <a:solidFill>
                  <a:prstClr val="black"/>
                </a:solidFill>
              </a:rPr>
              <a:t>   - visuelle </a:t>
            </a:r>
            <a:endParaRPr lang="fr-FR" sz="1200" dirty="0">
              <a:solidFill>
                <a:prstClr val="black"/>
              </a:solidFill>
            </a:endParaRPr>
          </a:p>
          <a:p>
            <a:pPr algn="ctr">
              <a:defRPr/>
            </a:pPr>
            <a:r>
              <a:rPr lang="fr-FR" sz="1200" dirty="0" smtClean="0">
                <a:solidFill>
                  <a:prstClr val="black"/>
                </a:solidFill>
              </a:rPr>
              <a:t>   - moteur </a:t>
            </a:r>
            <a:endParaRPr lang="fr-FR" sz="1200" dirty="0">
              <a:solidFill>
                <a:prstClr val="black"/>
              </a:solidFill>
            </a:endParaRPr>
          </a:p>
          <a:p>
            <a:pPr algn="ctr">
              <a:defRPr/>
            </a:pPr>
            <a:r>
              <a:rPr lang="fr-FR" sz="1200" dirty="0" smtClean="0">
                <a:solidFill>
                  <a:prstClr val="black"/>
                </a:solidFill>
              </a:rPr>
              <a:t>   - psychique</a:t>
            </a:r>
            <a:endParaRPr lang="fr-FR" sz="1200" dirty="0">
              <a:solidFill>
                <a:prstClr val="black"/>
              </a:solidFill>
            </a:endParaRPr>
          </a:p>
          <a:p>
            <a:pPr algn="ctr">
              <a:defRPr/>
            </a:pPr>
            <a:r>
              <a:rPr lang="fr-FR" sz="1200" dirty="0" smtClean="0">
                <a:solidFill>
                  <a:prstClr val="black"/>
                </a:solidFill>
              </a:rPr>
              <a:t>   - mental </a:t>
            </a:r>
            <a:endParaRPr lang="fr-FR" sz="1200" dirty="0">
              <a:solidFill>
                <a:prstClr val="black"/>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8</a:t>
            </a:fld>
            <a:endParaRPr lang="fr-BE">
              <a:solidFill>
                <a:prstClr val="black">
                  <a:tint val="75000"/>
                </a:prstClr>
              </a:solidFill>
            </a:endParaRPr>
          </a:p>
        </p:txBody>
      </p:sp>
      <p:pic>
        <p:nvPicPr>
          <p:cNvPr id="15" name="Picture 5"/>
          <p:cNvPicPr>
            <a:picLocks noChangeAspect="1" noChangeArrowheads="1"/>
          </p:cNvPicPr>
          <p:nvPr/>
        </p:nvPicPr>
        <p:blipFill>
          <a:blip r:embed="rId2" cstate="print"/>
          <a:srcRect/>
          <a:stretch>
            <a:fillRect/>
          </a:stretch>
        </p:blipFill>
        <p:spPr bwMode="auto">
          <a:xfrm>
            <a:off x="3634321" y="2959506"/>
            <a:ext cx="1513743" cy="581025"/>
          </a:xfrm>
          <a:prstGeom prst="rect">
            <a:avLst/>
          </a:prstGeom>
          <a:noFill/>
          <a:ln w="9525">
            <a:noFill/>
            <a:miter lim="800000"/>
            <a:headEnd/>
            <a:tailEnd/>
          </a:ln>
        </p:spPr>
      </p:pic>
      <p:sp>
        <p:nvSpPr>
          <p:cNvPr id="14" name="Rectangle à coins arrondis 13"/>
          <p:cNvSpPr/>
          <p:nvPr/>
        </p:nvSpPr>
        <p:spPr bwMode="auto">
          <a:xfrm>
            <a:off x="6084168" y="5056561"/>
            <a:ext cx="2126273" cy="6477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smtClean="0">
                <a:solidFill>
                  <a:prstClr val="black"/>
                </a:solidFill>
              </a:rPr>
              <a:t>INTERSAMETH</a:t>
            </a:r>
            <a:endParaRPr lang="fr-FR" dirty="0">
              <a:solidFill>
                <a:prstClr val="black"/>
              </a:solidFill>
            </a:endParaRPr>
          </a:p>
        </p:txBody>
      </p:sp>
      <p:sp>
        <p:nvSpPr>
          <p:cNvPr id="16" name="Rectangle à coins arrondis 15"/>
          <p:cNvSpPr/>
          <p:nvPr/>
        </p:nvSpPr>
        <p:spPr bwMode="auto">
          <a:xfrm>
            <a:off x="5148064" y="5775734"/>
            <a:ext cx="2126273" cy="6858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smtClean="0">
                <a:solidFill>
                  <a:prstClr val="black"/>
                </a:solidFill>
              </a:rPr>
              <a:t>CNFPT </a:t>
            </a:r>
            <a:endParaRPr lang="fr-FR" sz="1200" dirty="0">
              <a:solidFill>
                <a:prstClr val="black"/>
              </a:solidFill>
            </a:endParaRPr>
          </a:p>
        </p:txBody>
      </p:sp>
      <p:sp>
        <p:nvSpPr>
          <p:cNvPr id="17" name="Rectangle à coins arrondis 16"/>
          <p:cNvSpPr/>
          <p:nvPr/>
        </p:nvSpPr>
        <p:spPr bwMode="auto">
          <a:xfrm>
            <a:off x="128496" y="3822533"/>
            <a:ext cx="1990907" cy="685800"/>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smtClean="0">
                <a:solidFill>
                  <a:prstClr val="black"/>
                </a:solidFill>
              </a:rPr>
              <a:t>Cabinets d’ergonomies</a:t>
            </a:r>
            <a:endParaRPr lang="fr-FR" sz="1200" dirty="0">
              <a:solidFill>
                <a:prstClr val="black"/>
              </a:solidFill>
            </a:endParaRPr>
          </a:p>
        </p:txBody>
      </p:sp>
      <p:sp>
        <p:nvSpPr>
          <p:cNvPr id="18" name="Rectangle à coins arrondis 17"/>
          <p:cNvSpPr/>
          <p:nvPr/>
        </p:nvSpPr>
        <p:spPr>
          <a:xfrm>
            <a:off x="179512" y="405927"/>
            <a:ext cx="8707818" cy="54442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smtClean="0">
              <a:solidFill>
                <a:schemeClr val="tx1"/>
              </a:solidFill>
              <a:ea typeface="Times New Roman" panose="02020603050405020304" pitchFamily="18" charset="0"/>
              <a:cs typeface="Arial" panose="020B0604020202020204" pitchFamily="34" charset="0"/>
            </a:endParaRPr>
          </a:p>
          <a:p>
            <a:pPr algn="ctr"/>
            <a:r>
              <a:rPr lang="fr-FR" sz="2800" b="1" dirty="0" smtClean="0">
                <a:solidFill>
                  <a:schemeClr val="tx1"/>
                </a:solidFill>
                <a:ea typeface="Times New Roman" panose="02020603050405020304" pitchFamily="18" charset="0"/>
                <a:cs typeface="Arial" panose="020B0604020202020204" pitchFamily="34" charset="0"/>
              </a:rPr>
              <a:t>Le maintien dans l’emploi : une démarche partenariale</a:t>
            </a:r>
            <a:r>
              <a:rPr lang="fr-FR" sz="2800" dirty="0">
                <a:solidFill>
                  <a:schemeClr val="tx1"/>
                </a:solidFill>
                <a:latin typeface="Calibri" panose="020F0502020204030204" pitchFamily="34" charset="0"/>
              </a:rPr>
              <a:t/>
            </a:r>
            <a:br>
              <a:rPr lang="fr-FR" sz="2800" dirty="0">
                <a:solidFill>
                  <a:schemeClr val="tx1"/>
                </a:solidFill>
                <a:latin typeface="Calibri" panose="020F0502020204030204" pitchFamily="34" charset="0"/>
              </a:rPr>
            </a:br>
            <a:endParaRPr lang="fr-FR" altLang="fr-FR" sz="2800" dirty="0">
              <a:solidFill>
                <a:schemeClr val="tx1"/>
              </a:solidFill>
              <a:latin typeface="Calibri" panose="020F0502020204030204" pitchFamily="34" charset="0"/>
            </a:endParaRPr>
          </a:p>
        </p:txBody>
      </p:sp>
      <p:pic>
        <p:nvPicPr>
          <p:cNvPr id="1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6449" y="3540531"/>
            <a:ext cx="28209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à coins arrondis 20"/>
          <p:cNvSpPr/>
          <p:nvPr/>
        </p:nvSpPr>
        <p:spPr bwMode="auto">
          <a:xfrm>
            <a:off x="5202135" y="1145755"/>
            <a:ext cx="1144158" cy="792162"/>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err="1" smtClean="0">
                <a:solidFill>
                  <a:prstClr val="black"/>
                </a:solidFill>
              </a:rPr>
              <a:t>Fongecif</a:t>
            </a:r>
            <a:endParaRPr lang="fr-FR" sz="1600" dirty="0">
              <a:solidFill>
                <a:prstClr val="black"/>
              </a:solidFill>
            </a:endParaRPr>
          </a:p>
        </p:txBody>
      </p:sp>
      <p:sp>
        <p:nvSpPr>
          <p:cNvPr id="22" name="Rectangle à coins arrondis 21"/>
          <p:cNvSpPr/>
          <p:nvPr/>
        </p:nvSpPr>
        <p:spPr bwMode="auto">
          <a:xfrm>
            <a:off x="6575225" y="1530966"/>
            <a:ext cx="1144158" cy="792162"/>
          </a:xfrm>
          <a:prstGeom prst="roundRect">
            <a:avLst/>
          </a:prstGeom>
          <a:solidFill>
            <a:srgbClr val="92D050"/>
          </a:solidFill>
          <a:ln w="9525" cap="flat" cmpd="sng" algn="ctr">
            <a:solidFill>
              <a:srgbClr val="92D050"/>
            </a:solidFill>
            <a:prstDash val="solid"/>
            <a:round/>
            <a:headEnd type="none" w="med" len="med"/>
            <a:tailEnd type="none" w="med" len="med"/>
          </a:ln>
          <a:effectLst/>
          <a:extLst/>
        </p:spPr>
        <p:txBody>
          <a:bodyPr wrap="none" lIns="90000" tIns="46800" rIns="90000" bIns="46800" anchor="ctr"/>
          <a:lstStyle/>
          <a:p>
            <a:pPr algn="ctr">
              <a:defRPr/>
            </a:pPr>
            <a:r>
              <a:rPr lang="fr-FR" sz="1600" dirty="0" smtClean="0">
                <a:solidFill>
                  <a:prstClr val="black"/>
                </a:solidFill>
              </a:rPr>
              <a:t>OPCA</a:t>
            </a:r>
            <a:endParaRPr lang="fr-FR" sz="1600" dirty="0">
              <a:solidFill>
                <a:prstClr val="black"/>
              </a:solidFill>
            </a:endParaRPr>
          </a:p>
        </p:txBody>
      </p:sp>
    </p:spTree>
    <p:extLst>
      <p:ext uri="{BB962C8B-B14F-4D97-AF65-F5344CB8AC3E}">
        <p14:creationId xmlns:p14="http://schemas.microsoft.com/office/powerpoint/2010/main" val="21745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84976" cy="1143000"/>
          </a:xfrm>
        </p:spPr>
        <p:txBody>
          <a:bodyPr>
            <a:normAutofit fontScale="90000"/>
          </a:bodyPr>
          <a:lstStyle/>
          <a:p>
            <a:r>
              <a:rPr lang="fr-FR" dirty="0" smtClean="0">
                <a:solidFill>
                  <a:schemeClr val="accent1">
                    <a:lumMod val="50000"/>
                  </a:schemeClr>
                </a:solidFill>
                <a:latin typeface="Century Gothic" panose="020B0502020202020204" pitchFamily="34" charset="0"/>
              </a:rPr>
              <a:t/>
            </a:r>
            <a:br>
              <a:rPr lang="fr-FR" dirty="0" smtClean="0">
                <a:solidFill>
                  <a:schemeClr val="accent1">
                    <a:lumMod val="50000"/>
                  </a:schemeClr>
                </a:solidFill>
                <a:latin typeface="Century Gothic" panose="020B0502020202020204" pitchFamily="34" charset="0"/>
              </a:rPr>
            </a:br>
            <a:r>
              <a:rPr lang="fr-FR" sz="2200" b="1" dirty="0">
                <a:solidFill>
                  <a:schemeClr val="accent1">
                    <a:lumMod val="50000"/>
                  </a:schemeClr>
                </a:solidFill>
                <a:latin typeface="Century Gothic" panose="020B0502020202020204" pitchFamily="34" charset="0"/>
              </a:rPr>
              <a:t> </a:t>
            </a:r>
            <a:r>
              <a:rPr lang="fr-FR" sz="2200" b="1" dirty="0" smtClean="0">
                <a:solidFill>
                  <a:schemeClr val="accent1">
                    <a:lumMod val="50000"/>
                  </a:schemeClr>
                </a:solidFill>
                <a:latin typeface="Century Gothic" panose="020B0502020202020204" pitchFamily="34" charset="0"/>
              </a:rPr>
              <a:t> </a:t>
            </a:r>
            <a:r>
              <a:rPr lang="fr-FR" sz="2200" b="1" dirty="0">
                <a:solidFill>
                  <a:schemeClr val="accent1">
                    <a:lumMod val="50000"/>
                  </a:schemeClr>
                </a:solidFill>
                <a:latin typeface="Century Gothic" panose="020B0502020202020204" pitchFamily="34" charset="0"/>
              </a:rPr>
              <a:t/>
            </a:r>
            <a:br>
              <a:rPr lang="fr-FR" sz="2200" b="1" dirty="0">
                <a:solidFill>
                  <a:schemeClr val="accent1">
                    <a:lumMod val="50000"/>
                  </a:schemeClr>
                </a:solidFill>
                <a:latin typeface="Century Gothic" panose="020B0502020202020204" pitchFamily="34" charset="0"/>
              </a:rPr>
            </a:br>
            <a:r>
              <a:rPr lang="fr-FR" sz="2200" b="1" dirty="0" smtClean="0">
                <a:solidFill>
                  <a:schemeClr val="accent1">
                    <a:lumMod val="50000"/>
                  </a:schemeClr>
                </a:solidFill>
                <a:latin typeface="Century Gothic" panose="020B0502020202020204" pitchFamily="34" charset="0"/>
              </a:rPr>
              <a:t/>
            </a:r>
            <a:br>
              <a:rPr lang="fr-FR" sz="2200" b="1" dirty="0" smtClean="0">
                <a:solidFill>
                  <a:schemeClr val="accent1">
                    <a:lumMod val="50000"/>
                  </a:schemeClr>
                </a:solidFill>
                <a:latin typeface="Century Gothic" panose="020B0502020202020204" pitchFamily="34" charset="0"/>
              </a:rPr>
            </a:br>
            <a:r>
              <a:rPr lang="fr-FR" sz="2200" b="1" dirty="0" smtClean="0">
                <a:solidFill>
                  <a:schemeClr val="accent1">
                    <a:lumMod val="50000"/>
                  </a:schemeClr>
                </a:solidFill>
                <a:latin typeface="Century Gothic" panose="020B0502020202020204" pitchFamily="34" charset="0"/>
              </a:rPr>
              <a:t/>
            </a:r>
            <a:br>
              <a:rPr lang="fr-FR" sz="2200" b="1" dirty="0" smtClean="0">
                <a:solidFill>
                  <a:schemeClr val="accent1">
                    <a:lumMod val="50000"/>
                  </a:schemeClr>
                </a:solidFill>
                <a:latin typeface="Century Gothic" panose="020B0502020202020204" pitchFamily="34" charset="0"/>
              </a:rPr>
            </a:br>
            <a:r>
              <a:rPr lang="fr-FR" dirty="0" smtClean="0">
                <a:solidFill>
                  <a:srgbClr val="002060"/>
                </a:solidFill>
              </a:rPr>
              <a:t>	</a:t>
            </a:r>
            <a:endParaRPr lang="fr-FR" dirty="0">
              <a:solidFill>
                <a:srgbClr val="002060"/>
              </a:solidFill>
            </a:endParaRPr>
          </a:p>
        </p:txBody>
      </p:sp>
      <p:sp>
        <p:nvSpPr>
          <p:cNvPr id="3" name="Espace réservé du contenu 2"/>
          <p:cNvSpPr>
            <a:spLocks noGrp="1"/>
          </p:cNvSpPr>
          <p:nvPr>
            <p:ph idx="1"/>
          </p:nvPr>
        </p:nvSpPr>
        <p:spPr>
          <a:xfrm>
            <a:off x="755576" y="945575"/>
            <a:ext cx="7848872" cy="6875913"/>
          </a:xfrm>
        </p:spPr>
        <p:txBody>
          <a:bodyPr>
            <a:normAutofit/>
          </a:bodyPr>
          <a:lstStyle/>
          <a:p>
            <a:pPr marL="0" indent="0">
              <a:buNone/>
            </a:pPr>
            <a:r>
              <a:rPr lang="fr-FR" sz="1800" b="1" u="sng" dirty="0">
                <a:solidFill>
                  <a:srgbClr val="002060"/>
                </a:solidFill>
              </a:rPr>
              <a:t>Aides mobilisables (en fonction des situations)</a:t>
            </a:r>
            <a:r>
              <a:rPr lang="fr-FR" sz="1800" b="1" dirty="0">
                <a:solidFill>
                  <a:srgbClr val="002060"/>
                </a:solidFill>
              </a:rPr>
              <a:t> </a:t>
            </a:r>
            <a:endParaRPr lang="fr-FR" sz="1800" b="1" dirty="0" smtClean="0">
              <a:solidFill>
                <a:srgbClr val="002060"/>
              </a:solidFill>
            </a:endParaRPr>
          </a:p>
          <a:p>
            <a:pPr marL="0" indent="0">
              <a:buNone/>
            </a:pPr>
            <a:endParaRPr lang="fr-FR" sz="1000" u="sng" dirty="0">
              <a:solidFill>
                <a:srgbClr val="002060"/>
              </a:solidFill>
              <a:latin typeface="+mj-lt"/>
            </a:endParaRPr>
          </a:p>
          <a:p>
            <a:pPr>
              <a:buFont typeface="Wingdings" panose="05000000000000000000" pitchFamily="2" charset="2"/>
              <a:buChar char="Ø"/>
            </a:pPr>
            <a:r>
              <a:rPr lang="fr-FR" sz="1700" b="1" u="sng" dirty="0" smtClean="0">
                <a:solidFill>
                  <a:srgbClr val="002060"/>
                </a:solidFill>
                <a:latin typeface="+mj-lt"/>
              </a:rPr>
              <a:t>Aides à la compensation à la personne </a:t>
            </a:r>
            <a:r>
              <a:rPr lang="fr-FR" sz="1700" b="1" dirty="0" smtClean="0">
                <a:solidFill>
                  <a:srgbClr val="002060"/>
                </a:solidFill>
                <a:latin typeface="+mj-lt"/>
              </a:rPr>
              <a:t>: </a:t>
            </a:r>
          </a:p>
          <a:p>
            <a:pPr>
              <a:buFont typeface="Wingdings" panose="05000000000000000000" pitchFamily="2" charset="2"/>
              <a:buChar char="Ø"/>
            </a:pPr>
            <a:endParaRPr lang="fr-FR" sz="1000" b="1" dirty="0" smtClean="0">
              <a:solidFill>
                <a:srgbClr val="002060"/>
              </a:solidFill>
              <a:latin typeface="+mj-lt"/>
            </a:endParaRPr>
          </a:p>
          <a:p>
            <a:pPr lvl="1"/>
            <a:r>
              <a:rPr lang="fr-FR" sz="1400" dirty="0" smtClean="0">
                <a:solidFill>
                  <a:srgbClr val="002060"/>
                </a:solidFill>
              </a:rPr>
              <a:t>Aide aux déficients auditifs</a:t>
            </a:r>
          </a:p>
          <a:p>
            <a:pPr lvl="1"/>
            <a:r>
              <a:rPr lang="fr-FR" sz="1400" dirty="0" smtClean="0">
                <a:solidFill>
                  <a:srgbClr val="002060"/>
                </a:solidFill>
              </a:rPr>
              <a:t>Aide à l’acquisition et l’aménagement de véhicule</a:t>
            </a:r>
          </a:p>
          <a:p>
            <a:pPr lvl="1"/>
            <a:r>
              <a:rPr lang="fr-FR" sz="1400" dirty="0" smtClean="0">
                <a:solidFill>
                  <a:srgbClr val="002060"/>
                </a:solidFill>
              </a:rPr>
              <a:t>Aide ponctuelle aux trajets domicile-travail</a:t>
            </a:r>
          </a:p>
          <a:p>
            <a:pPr lvl="1"/>
            <a:r>
              <a:rPr lang="fr-FR" sz="1400" dirty="0" smtClean="0">
                <a:solidFill>
                  <a:srgbClr val="002060"/>
                </a:solidFill>
              </a:rPr>
              <a:t>Aide au surcoût du permis de conduire</a:t>
            </a:r>
            <a:endParaRPr lang="fr-FR" sz="1400" dirty="0" smtClean="0">
              <a:solidFill>
                <a:srgbClr val="002060"/>
              </a:solidFill>
              <a:latin typeface="+mj-lt"/>
            </a:endParaRPr>
          </a:p>
          <a:p>
            <a:pPr lvl="0">
              <a:buFont typeface="Wingdings" panose="05000000000000000000" pitchFamily="2" charset="2"/>
              <a:buChar char="Ø"/>
            </a:pPr>
            <a:r>
              <a:rPr lang="fr-FR" sz="1700" b="1" u="sng" dirty="0" smtClean="0">
                <a:solidFill>
                  <a:srgbClr val="002060"/>
                </a:solidFill>
                <a:latin typeface="+mj-lt"/>
              </a:rPr>
              <a:t>Aides </a:t>
            </a:r>
            <a:r>
              <a:rPr lang="fr-FR" sz="1700" b="1" u="sng" dirty="0">
                <a:solidFill>
                  <a:srgbClr val="002060"/>
                </a:solidFill>
                <a:latin typeface="+mj-lt"/>
              </a:rPr>
              <a:t>à la compensation à </a:t>
            </a:r>
            <a:r>
              <a:rPr lang="fr-FR" sz="1700" b="1" u="sng" dirty="0" smtClean="0">
                <a:solidFill>
                  <a:srgbClr val="002060"/>
                </a:solidFill>
                <a:latin typeface="+mj-lt"/>
              </a:rPr>
              <a:t>l’employeur </a:t>
            </a:r>
            <a:r>
              <a:rPr lang="fr-FR" sz="1700" b="1" dirty="0" smtClean="0">
                <a:solidFill>
                  <a:srgbClr val="002060"/>
                </a:solidFill>
                <a:latin typeface="+mj-lt"/>
              </a:rPr>
              <a:t>: </a:t>
            </a:r>
          </a:p>
          <a:p>
            <a:pPr lvl="0">
              <a:buFont typeface="Wingdings" panose="05000000000000000000" pitchFamily="2" charset="2"/>
              <a:buChar char="Ø"/>
            </a:pPr>
            <a:endParaRPr lang="fr-FR" sz="1000" dirty="0">
              <a:solidFill>
                <a:srgbClr val="002060"/>
              </a:solidFill>
              <a:latin typeface="Century Gothic" panose="020B0502020202020204" pitchFamily="34" charset="0"/>
            </a:endParaRPr>
          </a:p>
          <a:p>
            <a:pPr lvl="1"/>
            <a:r>
              <a:rPr lang="fr-FR" sz="1400" dirty="0">
                <a:solidFill>
                  <a:srgbClr val="002060"/>
                </a:solidFill>
              </a:rPr>
              <a:t>Aide à l’adaptation des Situations de Travail – Aménagement de poste</a:t>
            </a:r>
          </a:p>
          <a:p>
            <a:pPr lvl="1"/>
            <a:r>
              <a:rPr lang="fr-FR" sz="1400" dirty="0">
                <a:solidFill>
                  <a:srgbClr val="002060"/>
                </a:solidFill>
              </a:rPr>
              <a:t>Etudes ergonomiques</a:t>
            </a:r>
          </a:p>
          <a:p>
            <a:pPr lvl="1"/>
            <a:r>
              <a:rPr lang="fr-FR" sz="1400" dirty="0">
                <a:solidFill>
                  <a:srgbClr val="002060"/>
                </a:solidFill>
              </a:rPr>
              <a:t>RLH : Reconnaissance de la Lourdeur du Handicap</a:t>
            </a:r>
          </a:p>
          <a:p>
            <a:pPr lvl="1"/>
            <a:r>
              <a:rPr lang="fr-FR" sz="1400" dirty="0">
                <a:solidFill>
                  <a:srgbClr val="002060"/>
                </a:solidFill>
              </a:rPr>
              <a:t>Aide à l’auxiliariat professionnel</a:t>
            </a:r>
          </a:p>
          <a:p>
            <a:pPr lvl="1"/>
            <a:r>
              <a:rPr lang="fr-FR" sz="1400" dirty="0">
                <a:solidFill>
                  <a:srgbClr val="002060"/>
                </a:solidFill>
              </a:rPr>
              <a:t>Aide à la formation dans le cadre d’un maintien dans l’emploi</a:t>
            </a:r>
          </a:p>
          <a:p>
            <a:pPr lvl="1"/>
            <a:r>
              <a:rPr lang="fr-FR" sz="1400" dirty="0">
                <a:solidFill>
                  <a:srgbClr val="002060"/>
                </a:solidFill>
              </a:rPr>
              <a:t>Aide au tutorat</a:t>
            </a:r>
          </a:p>
          <a:p>
            <a:pPr lvl="1"/>
            <a:r>
              <a:rPr lang="fr-FR" sz="1400" dirty="0">
                <a:solidFill>
                  <a:srgbClr val="002060"/>
                </a:solidFill>
              </a:rPr>
              <a:t>Aide au maintien dans l’emploi : aide financière d’urgence</a:t>
            </a:r>
          </a:p>
          <a:p>
            <a:pPr lvl="1"/>
            <a:r>
              <a:rPr lang="fr-FR" sz="1400" dirty="0">
                <a:solidFill>
                  <a:srgbClr val="002060"/>
                </a:solidFill>
              </a:rPr>
              <a:t>Aide au maintien dans l’emploi en fin de carrière</a:t>
            </a:r>
          </a:p>
          <a:p>
            <a:pPr lvl="1"/>
            <a:r>
              <a:rPr lang="fr-FR" sz="1400" dirty="0">
                <a:solidFill>
                  <a:srgbClr val="002060"/>
                </a:solidFill>
              </a:rPr>
              <a:t>Bilan de compétences</a:t>
            </a:r>
          </a:p>
          <a:p>
            <a:pPr lvl="1"/>
            <a:r>
              <a:rPr lang="fr-FR" sz="1400" dirty="0">
                <a:solidFill>
                  <a:srgbClr val="002060"/>
                </a:solidFill>
              </a:rPr>
              <a:t>Sensibilisation des équipes au handicap</a:t>
            </a:r>
          </a:p>
          <a:p>
            <a:pPr lvl="1"/>
            <a:r>
              <a:rPr lang="fr-FR" sz="1400" dirty="0">
                <a:solidFill>
                  <a:srgbClr val="002060"/>
                </a:solidFill>
              </a:rPr>
              <a:t>Intervention de prestataires spécifiques (pathologies visuelles, auditives, psychiques, mentales, cognitives, motrices)</a:t>
            </a:r>
          </a:p>
          <a:p>
            <a:pPr lvl="1">
              <a:buFont typeface="Wingdings" panose="05000000000000000000" pitchFamily="2" charset="2"/>
              <a:buChar char="Ø"/>
            </a:pPr>
            <a:endParaRPr lang="fr-FR" sz="1400" dirty="0" smtClean="0">
              <a:solidFill>
                <a:srgbClr val="002060"/>
              </a:solidFill>
              <a:latin typeface="Century Gothic" panose="020B0502020202020204" pitchFamily="34" charset="0"/>
            </a:endParaRPr>
          </a:p>
          <a:p>
            <a:pPr>
              <a:buFont typeface="Wingdings" panose="05000000000000000000" pitchFamily="2" charset="2"/>
              <a:buChar char="Ø"/>
            </a:pPr>
            <a:endParaRPr lang="fr-FR" sz="1800" dirty="0">
              <a:solidFill>
                <a:srgbClr val="002060"/>
              </a:solidFill>
              <a:latin typeface="Century Gothic" panose="020B0502020202020204" pitchFamily="34" charset="0"/>
            </a:endParaRPr>
          </a:p>
          <a:p>
            <a:pPr lvl="8">
              <a:buFont typeface="Wingdings" panose="05000000000000000000" pitchFamily="2" charset="2"/>
              <a:buChar char="Ø"/>
            </a:pPr>
            <a:endParaRPr lang="fr-FR" sz="600" dirty="0" smtClean="0">
              <a:solidFill>
                <a:srgbClr val="002060"/>
              </a:solidFill>
              <a:latin typeface="Century Gothic" panose="020B0502020202020204" pitchFamily="34" charset="0"/>
            </a:endParaRPr>
          </a:p>
          <a:p>
            <a:pPr marL="0" indent="0">
              <a:buNone/>
            </a:pPr>
            <a:endParaRPr lang="fr-FR" sz="1800" dirty="0">
              <a:solidFill>
                <a:srgbClr val="002060"/>
              </a:solidFill>
              <a:latin typeface="Century Gothic" panose="020B0502020202020204" pitchFamily="34" charset="0"/>
            </a:endParaRPr>
          </a:p>
          <a:p>
            <a:pPr marL="0" indent="0">
              <a:buNone/>
            </a:pPr>
            <a:endParaRPr lang="fr-FR" sz="1800" dirty="0">
              <a:solidFill>
                <a:srgbClr val="002060"/>
              </a:solidFill>
              <a:latin typeface="Century Gothic" panose="020B0502020202020204" pitchFamily="34" charset="0"/>
            </a:endParaRPr>
          </a:p>
          <a:p>
            <a:endParaRPr lang="fr-FR" sz="1800" dirty="0">
              <a:solidFill>
                <a:srgbClr val="002060"/>
              </a:solidFill>
              <a:latin typeface="Century Gothic" panose="020B0502020202020204" pitchFamily="34" charset="0"/>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13857"/>
            <a:ext cx="1782857" cy="6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3"/>
          <a:stretch>
            <a:fillRect/>
          </a:stretch>
        </p:blipFill>
        <p:spPr>
          <a:xfrm>
            <a:off x="7208471" y="55116"/>
            <a:ext cx="1736396" cy="890459"/>
          </a:xfrm>
          <a:prstGeom prst="rect">
            <a:avLst/>
          </a:prstGeom>
        </p:spPr>
      </p:pic>
      <p:pic>
        <p:nvPicPr>
          <p:cNvPr id="8" name="Image 7"/>
          <p:cNvPicPr>
            <a:picLocks noChangeAspect="1"/>
          </p:cNvPicPr>
          <p:nvPr/>
        </p:nvPicPr>
        <p:blipFill>
          <a:blip r:embed="rId4"/>
          <a:stretch>
            <a:fillRect/>
          </a:stretch>
        </p:blipFill>
        <p:spPr>
          <a:xfrm>
            <a:off x="0" y="55116"/>
            <a:ext cx="1989540" cy="849753"/>
          </a:xfrm>
          <a:prstGeom prst="rect">
            <a:avLst/>
          </a:prstGeom>
        </p:spPr>
      </p:pic>
    </p:spTree>
    <p:extLst>
      <p:ext uri="{BB962C8B-B14F-4D97-AF65-F5344CB8AC3E}">
        <p14:creationId xmlns:p14="http://schemas.microsoft.com/office/powerpoint/2010/main" val="2600098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pie de Copie de presentation cap VP">
  <a:themeElements>
    <a:clrScheme name="Copie de Copie de presentation cap V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pie de Copie de presentation cap V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pie de Copie de presentation cap V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pie de Copie de presentation cap V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pie de Copie de presentation cap V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pie de Copie de presentation cap V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pie de Copie de presentation cap V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pie de Copie de presentation cap V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pie de Copie de presentation cap V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pie de Copie de presentation cap V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pie de Copie de presentation cap V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pie de Copie de presentation cap V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pie de Copie de presentation cap V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pie de Copie de presentation cap V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969696"/>
    </a:dk1>
    <a:lt1>
      <a:srgbClr val="FFFFFF"/>
    </a:lt1>
    <a:dk2>
      <a:srgbClr val="3D3D3D"/>
    </a:dk2>
    <a:lt2>
      <a:srgbClr val="808080"/>
    </a:lt2>
    <a:accent1>
      <a:srgbClr val="26A895"/>
    </a:accent1>
    <a:accent2>
      <a:srgbClr val="6DB231"/>
    </a:accent2>
    <a:accent3>
      <a:srgbClr val="FFFFFF"/>
    </a:accent3>
    <a:accent4>
      <a:srgbClr val="7F7F7F"/>
    </a:accent4>
    <a:accent5>
      <a:srgbClr val="ACD1C8"/>
    </a:accent5>
    <a:accent6>
      <a:srgbClr val="62A12B"/>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3388</TotalTime>
  <Words>1675</Words>
  <Application>Microsoft Office PowerPoint</Application>
  <PresentationFormat>Affichage à l'écran (4:3)</PresentationFormat>
  <Paragraphs>495</Paragraphs>
  <Slides>23</Slides>
  <Notes>2</Notes>
  <HiddenSlides>0</HiddenSlides>
  <MMClips>0</MMClips>
  <ScaleCrop>false</ScaleCrop>
  <HeadingPairs>
    <vt:vector size="4" baseType="variant">
      <vt:variant>
        <vt:lpstr>Thème</vt:lpstr>
      </vt:variant>
      <vt:variant>
        <vt:i4>2</vt:i4>
      </vt:variant>
      <vt:variant>
        <vt:lpstr>Titres des diapositives</vt:lpstr>
      </vt:variant>
      <vt:variant>
        <vt:i4>23</vt:i4>
      </vt:variant>
    </vt:vector>
  </HeadingPairs>
  <TitlesOfParts>
    <vt:vector size="25" baseType="lpstr">
      <vt:lpstr>Thème Office</vt:lpstr>
      <vt:lpstr>Copie de Copie de presentation cap VP</vt:lpstr>
      <vt:lpstr>   </vt:lpstr>
      <vt:lpstr>Présentation PowerPoint</vt:lpstr>
      <vt:lpstr>Le meilleur moyen de garder un salarié, c’est d’agir !</vt:lpstr>
      <vt:lpstr>    </vt:lpstr>
      <vt:lpstr>Présentation PowerPoint</vt:lpstr>
      <vt:lpstr>    </vt:lpstr>
      <vt:lpstr>    </vt:lpstr>
      <vt:lpstr>Présentation PowerPoint</vt:lpstr>
      <vt:lpstr>       </vt:lpstr>
      <vt:lpstr>Exemple de saisine du </vt:lpstr>
      <vt:lpstr>   </vt:lpstr>
      <vt:lpstr>Présentation PowerPoint</vt:lpstr>
      <vt:lpstr>Aménagement de poste</vt:lpstr>
      <vt:lpstr>Les enjeux du maintien</vt:lpstr>
      <vt:lpstr>Comment contacter le SAMETH ?</vt:lpstr>
      <vt:lpstr>Présentation PowerPoint</vt:lpstr>
      <vt:lpstr>Présentation PowerPoint</vt:lpstr>
      <vt:lpstr>Présentation PowerPoint</vt:lpstr>
      <vt:lpstr>       </vt:lpstr>
      <vt:lpstr>    </vt:lpstr>
      <vt:lpstr>Présentation PowerPoint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Varoise Pour l’Intégration par l’Emploi</dc:title>
  <dc:creator>ISABELLEM</dc:creator>
  <cp:lastModifiedBy>portable2</cp:lastModifiedBy>
  <cp:revision>338</cp:revision>
  <cp:lastPrinted>2016-12-13T09:19:46Z</cp:lastPrinted>
  <dcterms:created xsi:type="dcterms:W3CDTF">2013-09-16T06:47:31Z</dcterms:created>
  <dcterms:modified xsi:type="dcterms:W3CDTF">2016-12-14T14:40:31Z</dcterms:modified>
</cp:coreProperties>
</file>