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2882-596D-4AE2-BED2-A357AABD3F1C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9E63BB2-31F4-44EC-B084-F74F688D74B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2882-596D-4AE2-BED2-A357AABD3F1C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3BB2-31F4-44EC-B084-F74F688D74B6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9E63BB2-31F4-44EC-B084-F74F688D74B6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2882-596D-4AE2-BED2-A357AABD3F1C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2882-596D-4AE2-BED2-A357AABD3F1C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9E63BB2-31F4-44EC-B084-F74F688D74B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2882-596D-4AE2-BED2-A357AABD3F1C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9E63BB2-31F4-44EC-B084-F74F688D74B6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C452882-596D-4AE2-BED2-A357AABD3F1C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3BB2-31F4-44EC-B084-F74F688D74B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2882-596D-4AE2-BED2-A357AABD3F1C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9E63BB2-31F4-44EC-B084-F74F688D74B6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2882-596D-4AE2-BED2-A357AABD3F1C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9E63BB2-31F4-44EC-B084-F74F688D74B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2882-596D-4AE2-BED2-A357AABD3F1C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E63BB2-31F4-44EC-B084-F74F688D74B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9E63BB2-31F4-44EC-B084-F74F688D74B6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52882-596D-4AE2-BED2-A357AABD3F1C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9E63BB2-31F4-44EC-B084-F74F688D74B6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C452882-596D-4AE2-BED2-A357AABD3F1C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C452882-596D-4AE2-BED2-A357AABD3F1C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9E63BB2-31F4-44EC-B084-F74F688D74B6}" type="slidenum">
              <a:rPr lang="fr-FR" smtClean="0"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481808"/>
          </a:xfrm>
        </p:spPr>
        <p:txBody>
          <a:bodyPr>
            <a:normAutofit/>
          </a:bodyPr>
          <a:lstStyle/>
          <a:p>
            <a:r>
              <a:rPr lang="fr-FR" dirty="0" smtClean="0"/>
              <a:t>Management et sante au travail</a:t>
            </a:r>
          </a:p>
          <a:p>
            <a:r>
              <a:rPr lang="fr-FR" dirty="0" smtClean="0"/>
              <a:t>Journée mondiale de la santé </a:t>
            </a:r>
            <a:endParaRPr lang="fr-FR" dirty="0"/>
          </a:p>
          <a:p>
            <a:r>
              <a:rPr lang="fr-FR" dirty="0" smtClean="0"/>
              <a:t>CFDT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28 Avril 2016</a:t>
            </a:r>
          </a:p>
          <a:p>
            <a:r>
              <a:rPr lang="fr-FR" dirty="0" smtClean="0"/>
              <a:t>Aix en Provence 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LEAN ET RPS </a:t>
            </a:r>
            <a:br>
              <a:rPr lang="fr-FR" dirty="0" smtClean="0"/>
            </a:br>
            <a:r>
              <a:rPr lang="fr-FR" dirty="0" smtClean="0"/>
              <a:t>			</a:t>
            </a:r>
            <a:r>
              <a:rPr lang="fr-FR" sz="2000" dirty="0" smtClean="0"/>
              <a:t>Sandrine MOCAER-DIRECCTE PACA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35359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000" dirty="0"/>
              <a:t> </a:t>
            </a:r>
            <a:r>
              <a:rPr lang="fr-FR" sz="24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Aspects  </a:t>
            </a:r>
            <a:r>
              <a:rPr lang="fr-FR" sz="2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POSITIFS</a:t>
            </a:r>
            <a:endParaRPr lang="fr-FR" sz="24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FR" sz="24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Aspects </a:t>
            </a:r>
            <a:r>
              <a:rPr lang="fr-FR" sz="2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NEGATIFS</a:t>
            </a:r>
            <a:endParaRPr lang="fr-FR" sz="24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2"/>
          </p:nvPr>
        </p:nvSpPr>
        <p:spPr>
          <a:xfrm>
            <a:off x="395536" y="2492896"/>
            <a:ext cx="4041648" cy="3818404"/>
          </a:xfrm>
        </p:spPr>
        <p:txBody>
          <a:bodyPr vert="horz">
            <a:normAutofit/>
          </a:bodyPr>
          <a:lstStyle/>
          <a:p>
            <a:pPr lvl="0">
              <a:buClr>
                <a:srgbClr val="D16349"/>
              </a:buClr>
            </a:pPr>
            <a:r>
              <a:rPr lang="fr-FR" sz="1800" dirty="0" smtClean="0">
                <a:solidFill>
                  <a:prstClr val="black"/>
                </a:solidFill>
              </a:rPr>
              <a:t>Ergonomie </a:t>
            </a:r>
            <a:r>
              <a:rPr lang="fr-FR" sz="1800" dirty="0">
                <a:solidFill>
                  <a:prstClr val="black"/>
                </a:solidFill>
              </a:rPr>
              <a:t>des postes de travail</a:t>
            </a:r>
          </a:p>
          <a:p>
            <a:pPr lvl="0">
              <a:buClr>
                <a:srgbClr val="D16349"/>
              </a:buClr>
            </a:pPr>
            <a:r>
              <a:rPr lang="fr-FR" sz="1800" dirty="0">
                <a:solidFill>
                  <a:prstClr val="black"/>
                </a:solidFill>
              </a:rPr>
              <a:t>Fiabilité/sécurité des systèmes</a:t>
            </a:r>
          </a:p>
          <a:p>
            <a:pPr lvl="0">
              <a:buClr>
                <a:srgbClr val="D16349"/>
              </a:buClr>
            </a:pPr>
            <a:r>
              <a:rPr lang="fr-FR" sz="1800" dirty="0">
                <a:solidFill>
                  <a:prstClr val="black"/>
                </a:solidFill>
              </a:rPr>
              <a:t>Conditions de travail (5 S)</a:t>
            </a:r>
          </a:p>
          <a:p>
            <a:pPr lvl="0">
              <a:buClr>
                <a:srgbClr val="D16349"/>
              </a:buClr>
            </a:pPr>
            <a:r>
              <a:rPr lang="fr-FR" sz="1800" dirty="0">
                <a:solidFill>
                  <a:prstClr val="black"/>
                </a:solidFill>
              </a:rPr>
              <a:t>Management de proximité</a:t>
            </a:r>
          </a:p>
          <a:p>
            <a:pPr lvl="0">
              <a:buClr>
                <a:srgbClr val="D16349"/>
              </a:buClr>
            </a:pPr>
            <a:r>
              <a:rPr lang="fr-FR" sz="1800" dirty="0">
                <a:solidFill>
                  <a:prstClr val="black"/>
                </a:solidFill>
              </a:rPr>
              <a:t>Expression des salariés</a:t>
            </a:r>
          </a:p>
          <a:p>
            <a:pPr lvl="0">
              <a:buClr>
                <a:srgbClr val="D16349"/>
              </a:buClr>
            </a:pPr>
            <a:r>
              <a:rPr lang="fr-FR" sz="1800" dirty="0">
                <a:solidFill>
                  <a:prstClr val="black"/>
                </a:solidFill>
              </a:rPr>
              <a:t>Performance</a:t>
            </a:r>
          </a:p>
          <a:p>
            <a:pPr lvl="0">
              <a:buClr>
                <a:srgbClr val="D16349"/>
              </a:buClr>
            </a:pPr>
            <a:r>
              <a:rPr lang="fr-FR" sz="1800" dirty="0">
                <a:solidFill>
                  <a:prstClr val="black"/>
                </a:solidFill>
              </a:rPr>
              <a:t>Mise à dispositions </a:t>
            </a:r>
            <a:r>
              <a:rPr lang="fr-FR" sz="1800" dirty="0" smtClean="0">
                <a:solidFill>
                  <a:prstClr val="black"/>
                </a:solidFill>
              </a:rPr>
              <a:t>d’outils</a:t>
            </a:r>
          </a:p>
          <a:p>
            <a:pPr marL="0" lvl="0" indent="0" algn="ctr">
              <a:buClr>
                <a:srgbClr val="D16349"/>
              </a:buClr>
              <a:buNone/>
            </a:pPr>
            <a:r>
              <a:rPr lang="fr-FR" sz="1800" dirty="0" smtClean="0">
                <a:solidFill>
                  <a:prstClr val="black"/>
                </a:solidFill>
              </a:rPr>
              <a:t>…</a:t>
            </a:r>
            <a:endParaRPr lang="fr-FR" sz="1800" dirty="0">
              <a:solidFill>
                <a:prstClr val="black"/>
              </a:solidFill>
            </a:endParaRPr>
          </a:p>
          <a:p>
            <a:endParaRPr lang="fr-FR" sz="1800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fr-FR" sz="1800" dirty="0"/>
              <a:t>Effets sur la santé</a:t>
            </a:r>
          </a:p>
          <a:p>
            <a:r>
              <a:rPr lang="fr-FR" sz="1800" dirty="0"/>
              <a:t>Travail à flux tendu/juste à temps</a:t>
            </a:r>
          </a:p>
          <a:p>
            <a:r>
              <a:rPr lang="fr-FR" sz="1800" dirty="0"/>
              <a:t>Marges de manœuvre diminuées</a:t>
            </a:r>
          </a:p>
          <a:p>
            <a:r>
              <a:rPr lang="fr-FR" sz="1800" dirty="0"/>
              <a:t>Taches appauvries</a:t>
            </a:r>
          </a:p>
          <a:p>
            <a:r>
              <a:rPr lang="fr-FR" sz="1800" dirty="0"/>
              <a:t>Rythmes de travail accéléré</a:t>
            </a:r>
          </a:p>
          <a:p>
            <a:r>
              <a:rPr lang="fr-FR" sz="1800" dirty="0"/>
              <a:t>Perte d’emplois</a:t>
            </a:r>
          </a:p>
          <a:p>
            <a:r>
              <a:rPr lang="fr-FR" sz="1800" dirty="0"/>
              <a:t>Sous-traitance</a:t>
            </a:r>
          </a:p>
          <a:p>
            <a:pPr marL="0" indent="0" algn="ctr">
              <a:buNone/>
            </a:pPr>
            <a:r>
              <a:rPr lang="fr-FR" sz="1900" dirty="0"/>
              <a:t>	</a:t>
            </a:r>
            <a:r>
              <a:rPr lang="fr-FR" sz="1900" dirty="0" smtClean="0"/>
              <a:t>…</a:t>
            </a:r>
            <a:endParaRPr lang="fr-FR" sz="1900" dirty="0"/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>
                <a:solidFill>
                  <a:schemeClr val="accent1"/>
                </a:solidFill>
              </a:rPr>
              <a:t>Quelle attitude/stratégie d’actions face au LEAN ?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79512" y="5157192"/>
            <a:ext cx="8784976" cy="1200329"/>
          </a:xfrm>
          <a:prstGeom prst="rect">
            <a:avLst/>
          </a:prstGeom>
          <a:solidFill>
            <a:schemeClr val="accent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CAS de Jurisprudence</a:t>
            </a:r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bg1"/>
                </a:solidFill>
              </a:rPr>
              <a:t>Jugement en référé du 06/01/12 </a:t>
            </a:r>
            <a:br>
              <a:rPr lang="fr-FR" dirty="0" smtClean="0">
                <a:solidFill>
                  <a:schemeClr val="bg1"/>
                </a:solidFill>
              </a:rPr>
            </a:br>
            <a:r>
              <a:rPr lang="fr-FR" dirty="0" smtClean="0">
                <a:solidFill>
                  <a:schemeClr val="bg1"/>
                </a:solidFill>
              </a:rPr>
              <a:t>auprès du TGI de Nanterre </a:t>
            </a:r>
          </a:p>
        </p:txBody>
      </p:sp>
    </p:spTree>
    <p:extLst>
      <p:ext uri="{BB962C8B-B14F-4D97-AF65-F5344CB8AC3E}">
        <p14:creationId xmlns:p14="http://schemas.microsoft.com/office/powerpoint/2010/main" val="362070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7179" y="404664"/>
            <a:ext cx="8534400" cy="758952"/>
          </a:xfrm>
        </p:spPr>
        <p:txBody>
          <a:bodyPr>
            <a:noAutofit/>
          </a:bodyPr>
          <a:lstStyle/>
          <a:p>
            <a:r>
              <a:rPr lang="fr-FR" sz="2800" dirty="0">
                <a:solidFill>
                  <a:srgbClr val="D16349"/>
                </a:solidFill>
              </a:rPr>
              <a:t>Quelle attitude/stratégie d’actions </a:t>
            </a:r>
            <a:r>
              <a:rPr lang="fr-FR" sz="2800" dirty="0" smtClean="0">
                <a:solidFill>
                  <a:srgbClr val="D16349"/>
                </a:solidFill>
              </a:rPr>
              <a:t>adoptée</a:t>
            </a:r>
            <a:br>
              <a:rPr lang="fr-FR" sz="2800" dirty="0" smtClean="0">
                <a:solidFill>
                  <a:srgbClr val="D16349"/>
                </a:solidFill>
              </a:rPr>
            </a:br>
            <a:r>
              <a:rPr lang="fr-FR" sz="2800" dirty="0" smtClean="0">
                <a:solidFill>
                  <a:srgbClr val="D16349"/>
                </a:solidFill>
              </a:rPr>
              <a:t> face </a:t>
            </a:r>
            <a:r>
              <a:rPr lang="fr-FR" sz="2800" dirty="0">
                <a:solidFill>
                  <a:srgbClr val="D16349"/>
                </a:solidFill>
              </a:rPr>
              <a:t>au LEAN ?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fr-FR" sz="2400" dirty="0" smtClean="0"/>
              <a:t>Evaluation </a:t>
            </a:r>
            <a:r>
              <a:rPr lang="fr-FR" sz="2400" dirty="0"/>
              <a:t>en amont </a:t>
            </a:r>
            <a:r>
              <a:rPr lang="fr-FR" sz="2400" dirty="0" smtClean="0"/>
              <a:t>des effets/impacts de tout nouveau projet touchant à l’entreprise, du point de vue des déterminants suivants :</a:t>
            </a:r>
          </a:p>
          <a:p>
            <a:pPr marL="0" indent="0" algn="just">
              <a:buNone/>
            </a:pPr>
            <a:endParaRPr lang="fr-FR" sz="2400" dirty="0" smtClean="0"/>
          </a:p>
          <a:p>
            <a:pPr lvl="1">
              <a:buClr>
                <a:schemeClr val="accent1"/>
              </a:buClr>
            </a:pPr>
            <a:r>
              <a:rPr lang="fr-FR" dirty="0" smtClean="0"/>
              <a:t>Économique</a:t>
            </a:r>
          </a:p>
          <a:p>
            <a:pPr lvl="1">
              <a:buClr>
                <a:schemeClr val="accent1"/>
              </a:buClr>
            </a:pPr>
            <a:r>
              <a:rPr lang="fr-FR" dirty="0"/>
              <a:t>Organisationnel				</a:t>
            </a:r>
            <a:r>
              <a:rPr lang="fr-FR" dirty="0" smtClean="0"/>
              <a:t>Réalisation d’une</a:t>
            </a:r>
            <a:endParaRPr lang="fr-FR" dirty="0"/>
          </a:p>
          <a:p>
            <a:pPr lvl="1">
              <a:buClr>
                <a:schemeClr val="accent1"/>
              </a:buClr>
            </a:pPr>
            <a:r>
              <a:rPr lang="fr-FR" dirty="0" smtClean="0"/>
              <a:t>Humain					</a:t>
            </a:r>
            <a:r>
              <a:rPr lang="fr-FR" dirty="0"/>
              <a:t>Etude d’impact </a:t>
            </a:r>
            <a:r>
              <a:rPr lang="fr-FR" dirty="0" smtClean="0"/>
              <a:t>…</a:t>
            </a:r>
            <a:endParaRPr lang="fr-FR" dirty="0"/>
          </a:p>
          <a:p>
            <a:pPr lvl="1">
              <a:buClr>
                <a:schemeClr val="accent1"/>
              </a:buClr>
            </a:pPr>
            <a:r>
              <a:rPr lang="fr-FR" dirty="0"/>
              <a:t>Environnemental</a:t>
            </a:r>
          </a:p>
          <a:p>
            <a:pPr lvl="1">
              <a:buClr>
                <a:schemeClr val="accent1"/>
              </a:buClr>
            </a:pPr>
            <a:r>
              <a:rPr lang="fr-FR" dirty="0" smtClean="0"/>
              <a:t>Santé/sécurité</a:t>
            </a:r>
          </a:p>
          <a:p>
            <a:pPr marL="274320" lvl="1" indent="0">
              <a:buClr>
                <a:schemeClr val="accent1"/>
              </a:buClr>
              <a:buNone/>
            </a:pPr>
            <a:endParaRPr lang="fr-FR" dirty="0" smtClean="0"/>
          </a:p>
          <a:p>
            <a:pPr marL="274320" lvl="1" algn="just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fr-FR" sz="2400" dirty="0" smtClean="0">
                <a:solidFill>
                  <a:schemeClr val="tx1"/>
                </a:solidFill>
              </a:rPr>
              <a:t>Nécessaire lien à faire entre le projet et les risques professionnels en réinterrogeant la place (et le rôle) :</a:t>
            </a:r>
          </a:p>
          <a:p>
            <a:pPr marL="0" lvl="1" indent="0" algn="just">
              <a:buClr>
                <a:schemeClr val="accent1"/>
              </a:buClr>
              <a:buSzPct val="85000"/>
              <a:buNone/>
            </a:pPr>
            <a:endParaRPr lang="fr-FR" sz="2400" dirty="0" smtClean="0">
              <a:solidFill>
                <a:schemeClr val="tx1"/>
              </a:solidFill>
            </a:endParaRPr>
          </a:p>
          <a:p>
            <a:pPr lvl="1">
              <a:buClr>
                <a:schemeClr val="accent1"/>
              </a:buClr>
            </a:pPr>
            <a:r>
              <a:rPr lang="fr-FR" dirty="0" smtClean="0"/>
              <a:t>Du travail</a:t>
            </a:r>
            <a:endParaRPr lang="fr-FR" dirty="0"/>
          </a:p>
          <a:p>
            <a:pPr lvl="1">
              <a:buClr>
                <a:schemeClr val="accent1"/>
              </a:buClr>
            </a:pPr>
            <a:r>
              <a:rPr lang="fr-FR" dirty="0" smtClean="0"/>
              <a:t>Des organisations et du management</a:t>
            </a:r>
          </a:p>
          <a:p>
            <a:pPr lvl="1">
              <a:buClr>
                <a:schemeClr val="accent1"/>
              </a:buClr>
            </a:pPr>
            <a:r>
              <a:rPr lang="fr-FR" dirty="0"/>
              <a:t>Des individus</a:t>
            </a:r>
          </a:p>
        </p:txBody>
      </p:sp>
      <p:sp>
        <p:nvSpPr>
          <p:cNvPr id="4" name="Flèche droite à entaille 3"/>
          <p:cNvSpPr/>
          <p:nvPr/>
        </p:nvSpPr>
        <p:spPr>
          <a:xfrm>
            <a:off x="4574379" y="2812829"/>
            <a:ext cx="1008112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82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1"/>
                </a:solidFill>
              </a:rPr>
              <a:t>LEAN ET RPS : Sur quoi faire porter les débats  entre IRP et Direction ?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2000" dirty="0" smtClean="0"/>
              <a:t>Tout projet/changement est l’occasion pour le CHSCT de ré-aborder :</a:t>
            </a:r>
          </a:p>
          <a:p>
            <a:pPr marL="0" indent="0">
              <a:buNone/>
            </a:pPr>
            <a:endParaRPr lang="fr-FR" sz="2000" dirty="0" smtClean="0"/>
          </a:p>
          <a:p>
            <a:r>
              <a:rPr lang="fr-FR" sz="2000" dirty="0" smtClean="0"/>
              <a:t>Les questions autour de la</a:t>
            </a:r>
            <a:r>
              <a:rPr lang="fr-FR" sz="2000" b="1" dirty="0" smtClean="0"/>
              <a:t> </a:t>
            </a:r>
            <a:r>
              <a:rPr lang="fr-FR" sz="2000" b="1" dirty="0" smtClean="0">
                <a:solidFill>
                  <a:schemeClr val="accent1"/>
                </a:solidFill>
              </a:rPr>
              <a:t>Santé</a:t>
            </a:r>
            <a:r>
              <a:rPr lang="fr-FR" sz="2000" b="1" dirty="0" smtClean="0"/>
              <a:t> </a:t>
            </a:r>
            <a:r>
              <a:rPr lang="fr-FR" sz="2000" dirty="0" smtClean="0"/>
              <a:t>et du </a:t>
            </a:r>
            <a:r>
              <a:rPr lang="fr-FR" sz="2000" b="1" dirty="0" smtClean="0">
                <a:solidFill>
                  <a:schemeClr val="accent1"/>
                </a:solidFill>
              </a:rPr>
              <a:t>Travail</a:t>
            </a:r>
            <a:r>
              <a:rPr lang="fr-FR" sz="2000" dirty="0" smtClean="0"/>
              <a:t> </a:t>
            </a:r>
          </a:p>
          <a:p>
            <a:r>
              <a:rPr lang="fr-FR" sz="2000" dirty="0" smtClean="0"/>
              <a:t>L’importance du  « </a:t>
            </a:r>
            <a:r>
              <a:rPr lang="fr-FR" sz="2000" b="1" dirty="0" smtClean="0">
                <a:solidFill>
                  <a:schemeClr val="accent1"/>
                </a:solidFill>
              </a:rPr>
              <a:t>Travail réel </a:t>
            </a:r>
            <a:r>
              <a:rPr lang="fr-FR" sz="2000" dirty="0" smtClean="0"/>
              <a:t>» (réalisé et empêché)</a:t>
            </a:r>
          </a:p>
          <a:p>
            <a:r>
              <a:rPr lang="fr-FR" sz="2000" dirty="0" smtClean="0"/>
              <a:t>La </a:t>
            </a:r>
            <a:r>
              <a:rPr lang="fr-FR" sz="2000" b="1" dirty="0" smtClean="0">
                <a:solidFill>
                  <a:schemeClr val="accent1"/>
                </a:solidFill>
              </a:rPr>
              <a:t>consultation</a:t>
            </a:r>
            <a:r>
              <a:rPr lang="fr-FR" sz="2000" dirty="0" smtClean="0"/>
              <a:t> du CHSCT au titre de l’article </a:t>
            </a:r>
            <a:r>
              <a:rPr lang="fr-FR" sz="2000" dirty="0" smtClean="0">
                <a:solidFill>
                  <a:schemeClr val="accent1"/>
                </a:solidFill>
              </a:rPr>
              <a:t>L4612-8-1 du CT</a:t>
            </a:r>
          </a:p>
          <a:p>
            <a:pPr marL="274320" lvl="1" indent="0" algn="just">
              <a:buNone/>
            </a:pPr>
            <a:r>
              <a:rPr lang="fr-FR" sz="1700" i="1" dirty="0" smtClean="0"/>
              <a:t>« le </a:t>
            </a:r>
            <a:r>
              <a:rPr lang="fr-FR" sz="1700" i="1" dirty="0"/>
              <a:t>CHSCT est consulté avant toute décision d’aménagement important </a:t>
            </a:r>
            <a:r>
              <a:rPr lang="fr-FR" sz="1700" b="1" i="1" dirty="0">
                <a:solidFill>
                  <a:schemeClr val="accent1"/>
                </a:solidFill>
              </a:rPr>
              <a:t>modifiant les conditions de santé ou sécurité ou les conditions de travail </a:t>
            </a:r>
            <a:r>
              <a:rPr lang="fr-FR" sz="1700" i="1" dirty="0"/>
              <a:t>et, notamment, avant toute </a:t>
            </a:r>
            <a:r>
              <a:rPr lang="fr-FR" sz="1700" i="1" dirty="0">
                <a:solidFill>
                  <a:schemeClr val="accent1"/>
                </a:solidFill>
              </a:rPr>
              <a:t>transformation importante </a:t>
            </a:r>
            <a:r>
              <a:rPr lang="fr-FR" sz="1700" i="1" dirty="0"/>
              <a:t>des postes de travail découlant de la </a:t>
            </a:r>
            <a:r>
              <a:rPr lang="fr-FR" sz="1700" i="1" dirty="0">
                <a:solidFill>
                  <a:schemeClr val="accent1"/>
                </a:solidFill>
              </a:rPr>
              <a:t>modification de l’outillage</a:t>
            </a:r>
            <a:r>
              <a:rPr lang="fr-FR" sz="1700" i="1" dirty="0"/>
              <a:t>, d’un changement de produit ou de </a:t>
            </a:r>
            <a:r>
              <a:rPr lang="fr-FR" sz="1700" i="1" dirty="0">
                <a:solidFill>
                  <a:schemeClr val="accent1"/>
                </a:solidFill>
              </a:rPr>
              <a:t>l’organisation du travail</a:t>
            </a:r>
            <a:r>
              <a:rPr lang="fr-FR" sz="1700" i="1" dirty="0"/>
              <a:t>, avant </a:t>
            </a:r>
            <a:r>
              <a:rPr lang="fr-FR" sz="1700" i="1" dirty="0">
                <a:solidFill>
                  <a:schemeClr val="accent1"/>
                </a:solidFill>
              </a:rPr>
              <a:t>toute modification des cadences et des normes de productivité</a:t>
            </a:r>
            <a:r>
              <a:rPr lang="fr-FR" sz="1700" i="1" dirty="0"/>
              <a:t> liées ou non à la rémunération du travail </a:t>
            </a:r>
            <a:r>
              <a:rPr lang="fr-FR" sz="1700" i="1" dirty="0" smtClean="0"/>
              <a:t>».</a:t>
            </a:r>
          </a:p>
          <a:p>
            <a:r>
              <a:rPr lang="fr-FR" sz="2000" dirty="0"/>
              <a:t>L’importance </a:t>
            </a:r>
            <a:r>
              <a:rPr lang="fr-FR" sz="2000" dirty="0" smtClean="0"/>
              <a:t>de la </a:t>
            </a:r>
            <a:r>
              <a:rPr lang="fr-FR" sz="2000" b="1" dirty="0" smtClean="0">
                <a:solidFill>
                  <a:schemeClr val="accent1"/>
                </a:solidFill>
              </a:rPr>
              <a:t>formation</a:t>
            </a:r>
            <a:r>
              <a:rPr lang="fr-FR" sz="2000" dirty="0" smtClean="0"/>
              <a:t> des élus, afin de savoir interpréter et analyser les documents remis par la Direction</a:t>
            </a:r>
          </a:p>
          <a:p>
            <a:r>
              <a:rPr lang="fr-FR" sz="2000" dirty="0" smtClean="0"/>
              <a:t>La possibilité offerte au CHSCT de recourir </a:t>
            </a:r>
            <a:r>
              <a:rPr lang="fr-FR" sz="2000" b="1" dirty="0" smtClean="0">
                <a:solidFill>
                  <a:schemeClr val="accent1"/>
                </a:solidFill>
              </a:rPr>
              <a:t>à l’expertise </a:t>
            </a:r>
            <a:r>
              <a:rPr lang="fr-FR" sz="2000" dirty="0" smtClean="0"/>
              <a:t>en cas de </a:t>
            </a:r>
            <a:r>
              <a:rPr lang="fr-FR" sz="2000" dirty="0" smtClean="0">
                <a:solidFill>
                  <a:schemeClr val="accent1"/>
                </a:solidFill>
              </a:rPr>
              <a:t>projet important modifiant les conditions de santé et de sécurité ou les CT </a:t>
            </a:r>
            <a:r>
              <a:rPr lang="fr-FR" sz="2000" dirty="0" smtClean="0"/>
              <a:t>(art. </a:t>
            </a:r>
            <a:r>
              <a:rPr lang="fr-FR" sz="2000" dirty="0" smtClean="0">
                <a:solidFill>
                  <a:schemeClr val="accent1"/>
                </a:solidFill>
              </a:rPr>
              <a:t>L4612-8-2 du CT </a:t>
            </a:r>
            <a:r>
              <a:rPr lang="fr-FR" sz="2000" dirty="0" smtClean="0"/>
              <a:t>)</a:t>
            </a:r>
            <a:endParaRPr lang="fr-FR" sz="1700" i="1" dirty="0"/>
          </a:p>
          <a:p>
            <a:pPr marL="0" indent="0">
              <a:buNone/>
            </a:pPr>
            <a:endParaRPr lang="fr-FR" sz="2000" dirty="0" smtClean="0"/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1426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1"/>
                </a:solidFill>
              </a:rPr>
              <a:t>Points/Aspects/Dimensions … pouvant être soulevés suite à une lecture critique d’un projet …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23528" y="1700808"/>
            <a:ext cx="8503920" cy="4572000"/>
          </a:xfrm>
        </p:spPr>
        <p:txBody>
          <a:bodyPr/>
          <a:lstStyle/>
          <a:p>
            <a:pPr marL="0" indent="0">
              <a:buNone/>
            </a:pPr>
            <a:r>
              <a:rPr lang="fr-FR" sz="2000" dirty="0" smtClean="0"/>
              <a:t>A titre d’exemple,</a:t>
            </a:r>
          </a:p>
          <a:p>
            <a:r>
              <a:rPr lang="fr-FR" sz="2000" dirty="0" smtClean="0"/>
              <a:t>Les mobiles du projet ?</a:t>
            </a:r>
          </a:p>
          <a:p>
            <a:r>
              <a:rPr lang="fr-FR" sz="2000" dirty="0" smtClean="0"/>
              <a:t>L’évaluation du projet ?</a:t>
            </a:r>
          </a:p>
          <a:p>
            <a:r>
              <a:rPr lang="fr-FR" sz="2000" dirty="0" smtClean="0"/>
              <a:t>Impact du projet sur le DUER ?</a:t>
            </a:r>
          </a:p>
          <a:p>
            <a:r>
              <a:rPr lang="fr-FR" sz="2000" dirty="0" smtClean="0"/>
              <a:t>Evaluation de la charge de travail ?</a:t>
            </a:r>
          </a:p>
          <a:p>
            <a:r>
              <a:rPr lang="fr-FR" sz="2000" dirty="0" smtClean="0"/>
              <a:t>Modification des temps de travail ?</a:t>
            </a:r>
          </a:p>
          <a:p>
            <a:r>
              <a:rPr lang="fr-FR" sz="2000" dirty="0" smtClean="0"/>
              <a:t>Modification de l’organisation du travail ?</a:t>
            </a:r>
          </a:p>
          <a:p>
            <a:r>
              <a:rPr lang="fr-FR" sz="2000" dirty="0" smtClean="0"/>
              <a:t>Externalisation d’une partie de l’activité ?</a:t>
            </a:r>
          </a:p>
          <a:p>
            <a:r>
              <a:rPr lang="fr-FR" sz="2000" dirty="0" smtClean="0"/>
              <a:t>Modalité de gestion de l’évolution des compétences ?</a:t>
            </a:r>
          </a:p>
          <a:p>
            <a:r>
              <a:rPr lang="fr-FR" sz="2000" dirty="0" smtClean="0"/>
              <a:t>Durée, Moyens alloués pour la phase de transition ?</a:t>
            </a:r>
          </a:p>
          <a:p>
            <a:r>
              <a:rPr lang="fr-FR" sz="2000" dirty="0" smtClean="0"/>
              <a:t>…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293096"/>
            <a:ext cx="1336409" cy="1886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944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Employeur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FR" dirty="0" smtClean="0"/>
              <a:t>IRP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126232" cy="3818404"/>
          </a:xfrm>
        </p:spPr>
        <p:txBody>
          <a:bodyPr>
            <a:normAutofit fontScale="92500"/>
          </a:bodyPr>
          <a:lstStyle/>
          <a:p>
            <a:r>
              <a:rPr lang="fr-FR" sz="2000" dirty="0" smtClean="0"/>
              <a:t>Projet qui est du sens (stratégie, objectifs, transparence)</a:t>
            </a:r>
          </a:p>
          <a:p>
            <a:r>
              <a:rPr lang="fr-FR" sz="2000" dirty="0" smtClean="0"/>
              <a:t>Etude d’impact globale et précoce intégrant les </a:t>
            </a:r>
            <a:r>
              <a:rPr lang="fr-FR" sz="2000" dirty="0"/>
              <a:t>effets potentiels </a:t>
            </a:r>
            <a:r>
              <a:rPr lang="fr-FR" sz="2000" dirty="0" smtClean="0"/>
              <a:t>du projet sur </a:t>
            </a:r>
            <a:r>
              <a:rPr lang="fr-FR" sz="2000" dirty="0"/>
              <a:t>la santé/sécurité/CT </a:t>
            </a:r>
            <a:r>
              <a:rPr lang="fr-FR" sz="2000" dirty="0" smtClean="0"/>
              <a:t>en amont de tout projet (y compris phase transitoire)</a:t>
            </a:r>
          </a:p>
          <a:p>
            <a:r>
              <a:rPr lang="fr-FR" sz="2000" dirty="0" smtClean="0"/>
              <a:t>Réponses claires aux questions formulées par le CHSCT</a:t>
            </a:r>
          </a:p>
          <a:p>
            <a:r>
              <a:rPr lang="fr-FR" sz="2000" dirty="0" smtClean="0"/>
              <a:t>Volet RH clair et structuré (emploi, compétences, accompagnement, formation, …) </a:t>
            </a:r>
            <a:endParaRPr lang="fr-FR" sz="20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fr-FR" sz="1900" dirty="0" smtClean="0"/>
              <a:t>Des IRP formés</a:t>
            </a:r>
          </a:p>
          <a:p>
            <a:r>
              <a:rPr lang="fr-FR" sz="1900" dirty="0" smtClean="0"/>
              <a:t>Des projets incluant la participation des salariés (travail réel, …)</a:t>
            </a:r>
          </a:p>
          <a:p>
            <a:r>
              <a:rPr lang="fr-FR" sz="1900" dirty="0" smtClean="0"/>
              <a:t>Recours possible à l’expertise en amont d’un projet de changement, afin de disposer d’éléments d’analyse et d’éclairage suffisants pour apprécier l’impact du projet (</a:t>
            </a:r>
            <a:r>
              <a:rPr lang="fr-FR" sz="1800" i="1" dirty="0" smtClean="0"/>
              <a:t>notamment de non réalisation ou d’incomplétude  de l’étude d’impact pourtant du ressort de l’employeur</a:t>
            </a:r>
            <a:r>
              <a:rPr lang="fr-FR" sz="1900" dirty="0" smtClean="0"/>
              <a:t>)</a:t>
            </a:r>
            <a:endParaRPr lang="fr-FR" sz="1900" dirty="0"/>
          </a:p>
          <a:p>
            <a:endParaRPr lang="fr-FR" dirty="0"/>
          </a:p>
          <a:p>
            <a:endParaRPr lang="fr-FR" dirty="0"/>
          </a:p>
          <a:p>
            <a:endParaRPr lang="fr-FR" dirty="0" smtClea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1"/>
                </a:solidFill>
              </a:rPr>
              <a:t>En conclusion</a:t>
            </a: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81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1475656" y="3356992"/>
            <a:ext cx="6480174" cy="1673225"/>
          </a:xfrm>
        </p:spPr>
        <p:txBody>
          <a:bodyPr/>
          <a:lstStyle/>
          <a:p>
            <a:endParaRPr lang="fr-FR" dirty="0" smtClean="0"/>
          </a:p>
          <a:p>
            <a:r>
              <a:rPr lang="fr-FR" dirty="0" smtClean="0"/>
              <a:t>Merci de votre attention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39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189</TotalTime>
  <Words>354</Words>
  <Application>Microsoft Office PowerPoint</Application>
  <PresentationFormat>Affichage à l'écran (4:3)</PresentationFormat>
  <Paragraphs>78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Civil</vt:lpstr>
      <vt:lpstr>LEAN ET RPS     Sandrine MOCAER-DIRECCTE PACA</vt:lpstr>
      <vt:lpstr>Quelle attitude/stratégie d’actions face au LEAN ?</vt:lpstr>
      <vt:lpstr>Quelle attitude/stratégie d’actions adoptée  face au LEAN ?</vt:lpstr>
      <vt:lpstr>LEAN ET RPS : Sur quoi faire porter les débats  entre IRP et Direction ?</vt:lpstr>
      <vt:lpstr>Points/Aspects/Dimensions … pouvant être soulevés suite à une lecture critique d’un projet …</vt:lpstr>
      <vt:lpstr>En conclusion</vt:lpstr>
      <vt:lpstr>Présentation PowerPoint</vt:lpstr>
    </vt:vector>
  </TitlesOfParts>
  <Company>Ministères Chargés des Affaires Sociales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LEAN ET RPS     Sandrine MOCAER-DIRECCTE PACA</dc:title>
  <dc:creator>MOCAER Sandrine (DR-PACA)</dc:creator>
  <cp:lastModifiedBy>MOCAER Sandrine (DR-PACA)</cp:lastModifiedBy>
  <cp:revision>20</cp:revision>
  <dcterms:created xsi:type="dcterms:W3CDTF">2016-04-05T12:28:55Z</dcterms:created>
  <dcterms:modified xsi:type="dcterms:W3CDTF">2016-04-27T15:27:42Z</dcterms:modified>
</cp:coreProperties>
</file>