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6"/>
  </p:sldMasterIdLst>
  <p:notesMasterIdLst>
    <p:notesMasterId r:id="rId19"/>
  </p:notesMasterIdLst>
  <p:sldIdLst>
    <p:sldId id="256" r:id="rId7"/>
    <p:sldId id="257" r:id="rId8"/>
    <p:sldId id="258" r:id="rId9"/>
    <p:sldId id="266" r:id="rId10"/>
    <p:sldId id="267" r:id="rId11"/>
    <p:sldId id="270" r:id="rId12"/>
    <p:sldId id="271" r:id="rId13"/>
    <p:sldId id="272" r:id="rId14"/>
    <p:sldId id="268" r:id="rId15"/>
    <p:sldId id="269" r:id="rId16"/>
    <p:sldId id="273" r:id="rId17"/>
    <p:sldId id="274" r:id="rId18"/>
  </p:sldIdLst>
  <p:sldSz cx="9144000" cy="6858000" type="screen4x3"/>
  <p:notesSz cx="6858000" cy="9144000"/>
  <p:defaultTextStyle>
    <a:defPPr>
      <a:defRPr lang="fr-FR"/>
    </a:defPPr>
    <a:lvl1pPr algn="l" defTabSz="457200" rtl="0" fontAlgn="base">
      <a:spcBef>
        <a:spcPct val="0"/>
      </a:spcBef>
      <a:spcAft>
        <a:spcPct val="0"/>
      </a:spcAft>
      <a:defRPr kern="1200">
        <a:solidFill>
          <a:schemeClr val="tx1"/>
        </a:solidFill>
        <a:latin typeface="Arial" charset="0"/>
        <a:ea typeface="ＭＳ Ｐゴシック" pitchFamily="-65"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65"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65"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65"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65" charset="-128"/>
        <a:cs typeface="+mn-cs"/>
      </a:defRPr>
    </a:lvl5pPr>
    <a:lvl6pPr marL="2286000" algn="l" defTabSz="914400" rtl="0" eaLnBrk="1" latinLnBrk="0" hangingPunct="1">
      <a:defRPr kern="1200">
        <a:solidFill>
          <a:schemeClr val="tx1"/>
        </a:solidFill>
        <a:latin typeface="Arial" charset="0"/>
        <a:ea typeface="ＭＳ Ｐゴシック" pitchFamily="-65" charset="-128"/>
        <a:cs typeface="+mn-cs"/>
      </a:defRPr>
    </a:lvl6pPr>
    <a:lvl7pPr marL="2743200" algn="l" defTabSz="914400" rtl="0" eaLnBrk="1" latinLnBrk="0" hangingPunct="1">
      <a:defRPr kern="1200">
        <a:solidFill>
          <a:schemeClr val="tx1"/>
        </a:solidFill>
        <a:latin typeface="Arial" charset="0"/>
        <a:ea typeface="ＭＳ Ｐゴシック" pitchFamily="-65" charset="-128"/>
        <a:cs typeface="+mn-cs"/>
      </a:defRPr>
    </a:lvl7pPr>
    <a:lvl8pPr marL="3200400" algn="l" defTabSz="914400" rtl="0" eaLnBrk="1" latinLnBrk="0" hangingPunct="1">
      <a:defRPr kern="1200">
        <a:solidFill>
          <a:schemeClr val="tx1"/>
        </a:solidFill>
        <a:latin typeface="Arial" charset="0"/>
        <a:ea typeface="ＭＳ Ｐゴシック" pitchFamily="-65" charset="-128"/>
        <a:cs typeface="+mn-cs"/>
      </a:defRPr>
    </a:lvl8pPr>
    <a:lvl9pPr marL="3657600" algn="l" defTabSz="914400" rtl="0" eaLnBrk="1" latinLnBrk="0" hangingPunct="1">
      <a:defRPr kern="1200">
        <a:solidFill>
          <a:schemeClr val="tx1"/>
        </a:solidFill>
        <a:latin typeface="Arial" charset="0"/>
        <a:ea typeface="ＭＳ Ｐゴシック" pitchFamily="-65"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AE430E"/>
    <a:srgbClr val="DA4C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381" autoAdjust="0"/>
  </p:normalViewPr>
  <p:slideViewPr>
    <p:cSldViewPr snapToObjects="1">
      <p:cViewPr varScale="1">
        <p:scale>
          <a:sx n="85" d="100"/>
          <a:sy n="85" d="100"/>
        </p:scale>
        <p:origin x="-29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notesMaster" Target="notesMasters/notesMaster1.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customXml" Target="../customXml/item4.xml"/><Relationship Id="rId5" Type="http://schemas.openxmlformats.org/officeDocument/2006/relationships/customXml" Target="../customXml/item5.xml"/><Relationship Id="rId6" Type="http://schemas.openxmlformats.org/officeDocument/2006/relationships/slideMaster" Target="slideMasters/slide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FD02EE90-D890-4968-9CB5-4213DB728983}" type="datetimeFigureOut">
              <a:rPr lang="fr-FR"/>
              <a:pPr>
                <a:defRPr/>
              </a:pPr>
              <a:t>28/04/16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noProof="0" smtClean="0"/>
              <a:t>Modifiez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9FF6CC8B-4B53-4E5D-B357-EF8F572398DD}" type="slidenum">
              <a:rPr lang="fr-FR"/>
              <a:pPr>
                <a:defRPr/>
              </a:pPr>
              <a:t>‹#›</a:t>
            </a:fld>
            <a:endParaRPr lang="fr-FR"/>
          </a:p>
        </p:txBody>
      </p:sp>
    </p:spTree>
    <p:extLst>
      <p:ext uri="{BB962C8B-B14F-4D97-AF65-F5344CB8AC3E}">
        <p14:creationId xmlns:p14="http://schemas.microsoft.com/office/powerpoint/2010/main" val="187507853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fr-FR" altLang="fr-FR" smtClean="0"/>
              <a:t>le travail prescrit, c’est-à-dire ce qui est attendu du travailleur et formalisé dans des procédures, des directives, des marches à suivre, des codes, des programmes, etc. </a:t>
            </a:r>
          </a:p>
          <a:p>
            <a:pPr>
              <a:spcBef>
                <a:spcPct val="0"/>
              </a:spcBef>
            </a:pPr>
            <a:r>
              <a:rPr lang="fr-FR" altLang="fr-FR" smtClean="0"/>
              <a:t>le travail réel, à savoir ce que l’opérateur produit et a le sentiment de produire effectivement, tantôt en deçà, tantôt au-delà des règles et des attentes formelles.</a:t>
            </a:r>
          </a:p>
          <a:p>
            <a:pPr>
              <a:spcBef>
                <a:spcPct val="0"/>
              </a:spcBef>
            </a:pPr>
            <a:endParaRPr lang="fr-FR" altLang="fr-FR" smtClean="0"/>
          </a:p>
        </p:txBody>
      </p:sp>
      <p:sp>
        <p:nvSpPr>
          <p:cNvPr id="14340"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65" charset="-128"/>
              </a:defRPr>
            </a:lvl1pPr>
            <a:lvl2pPr marL="742950" indent="-285750" eaLnBrk="0" hangingPunct="0">
              <a:defRPr>
                <a:solidFill>
                  <a:schemeClr val="tx1"/>
                </a:solidFill>
                <a:latin typeface="Arial" charset="0"/>
                <a:ea typeface="ＭＳ Ｐゴシック" pitchFamily="-65" charset="-128"/>
              </a:defRPr>
            </a:lvl2pPr>
            <a:lvl3pPr marL="1143000" indent="-228600" eaLnBrk="0" hangingPunct="0">
              <a:defRPr>
                <a:solidFill>
                  <a:schemeClr val="tx1"/>
                </a:solidFill>
                <a:latin typeface="Arial" charset="0"/>
                <a:ea typeface="ＭＳ Ｐゴシック" pitchFamily="-65" charset="-128"/>
              </a:defRPr>
            </a:lvl3pPr>
            <a:lvl4pPr marL="1600200" indent="-228600" eaLnBrk="0" hangingPunct="0">
              <a:defRPr>
                <a:solidFill>
                  <a:schemeClr val="tx1"/>
                </a:solidFill>
                <a:latin typeface="Arial" charset="0"/>
                <a:ea typeface="ＭＳ Ｐゴシック" pitchFamily="-65" charset="-128"/>
              </a:defRPr>
            </a:lvl4pPr>
            <a:lvl5pPr marL="2057400" indent="-228600" eaLnBrk="0" hangingPunct="0">
              <a:defRPr>
                <a:solidFill>
                  <a:schemeClr val="tx1"/>
                </a:solidFill>
                <a:latin typeface="Arial" charset="0"/>
                <a:ea typeface="ＭＳ Ｐゴシック" pitchFamily="-65"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65"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65"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65"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65" charset="-128"/>
              </a:defRPr>
            </a:lvl9pPr>
          </a:lstStyle>
          <a:p>
            <a:pPr eaLnBrk="1" hangingPunct="1"/>
            <a:fld id="{A060748C-8514-4DA5-81C0-944B59BACC12}" type="slidenum">
              <a:rPr lang="fr-FR" altLang="fr-FR"/>
              <a:pPr eaLnBrk="1" hangingPunct="1"/>
              <a:t>6</a:t>
            </a:fld>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fr-FR" altLang="fr-FR" smtClean="0"/>
              <a:t>l</a:t>
            </a:r>
          </a:p>
        </p:txBody>
      </p:sp>
      <p:sp>
        <p:nvSpPr>
          <p:cNvPr id="15364"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65" charset="-128"/>
              </a:defRPr>
            </a:lvl1pPr>
            <a:lvl2pPr marL="742950" indent="-285750" eaLnBrk="0" hangingPunct="0">
              <a:defRPr>
                <a:solidFill>
                  <a:schemeClr val="tx1"/>
                </a:solidFill>
                <a:latin typeface="Arial" charset="0"/>
                <a:ea typeface="ＭＳ Ｐゴシック" pitchFamily="-65" charset="-128"/>
              </a:defRPr>
            </a:lvl2pPr>
            <a:lvl3pPr marL="1143000" indent="-228600" eaLnBrk="0" hangingPunct="0">
              <a:defRPr>
                <a:solidFill>
                  <a:schemeClr val="tx1"/>
                </a:solidFill>
                <a:latin typeface="Arial" charset="0"/>
                <a:ea typeface="ＭＳ Ｐゴシック" pitchFamily="-65" charset="-128"/>
              </a:defRPr>
            </a:lvl3pPr>
            <a:lvl4pPr marL="1600200" indent="-228600" eaLnBrk="0" hangingPunct="0">
              <a:defRPr>
                <a:solidFill>
                  <a:schemeClr val="tx1"/>
                </a:solidFill>
                <a:latin typeface="Arial" charset="0"/>
                <a:ea typeface="ＭＳ Ｐゴシック" pitchFamily="-65" charset="-128"/>
              </a:defRPr>
            </a:lvl4pPr>
            <a:lvl5pPr marL="2057400" indent="-228600" eaLnBrk="0" hangingPunct="0">
              <a:defRPr>
                <a:solidFill>
                  <a:schemeClr val="tx1"/>
                </a:solidFill>
                <a:latin typeface="Arial" charset="0"/>
                <a:ea typeface="ＭＳ Ｐゴシック" pitchFamily="-65"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65"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65"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65"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65" charset="-128"/>
              </a:defRPr>
            </a:lvl9pPr>
          </a:lstStyle>
          <a:p>
            <a:pPr eaLnBrk="1" hangingPunct="1"/>
            <a:fld id="{82D6128F-756F-4D67-A2DA-EF8315C6A9A4}" type="slidenum">
              <a:rPr lang="fr-FR" altLang="fr-FR"/>
              <a:pPr eaLnBrk="1" hangingPunct="1"/>
              <a:t>7</a:t>
            </a:fld>
            <a:endParaRPr lang="fr-FR" alt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fr-FR" altLang="fr-FR" smtClean="0"/>
              <a:t>l</a:t>
            </a:r>
          </a:p>
        </p:txBody>
      </p:sp>
      <p:sp>
        <p:nvSpPr>
          <p:cNvPr id="16388"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65" charset="-128"/>
              </a:defRPr>
            </a:lvl1pPr>
            <a:lvl2pPr marL="742950" indent="-285750" eaLnBrk="0" hangingPunct="0">
              <a:defRPr>
                <a:solidFill>
                  <a:schemeClr val="tx1"/>
                </a:solidFill>
                <a:latin typeface="Arial" charset="0"/>
                <a:ea typeface="ＭＳ Ｐゴシック" pitchFamily="-65" charset="-128"/>
              </a:defRPr>
            </a:lvl2pPr>
            <a:lvl3pPr marL="1143000" indent="-228600" eaLnBrk="0" hangingPunct="0">
              <a:defRPr>
                <a:solidFill>
                  <a:schemeClr val="tx1"/>
                </a:solidFill>
                <a:latin typeface="Arial" charset="0"/>
                <a:ea typeface="ＭＳ Ｐゴシック" pitchFamily="-65" charset="-128"/>
              </a:defRPr>
            </a:lvl3pPr>
            <a:lvl4pPr marL="1600200" indent="-228600" eaLnBrk="0" hangingPunct="0">
              <a:defRPr>
                <a:solidFill>
                  <a:schemeClr val="tx1"/>
                </a:solidFill>
                <a:latin typeface="Arial" charset="0"/>
                <a:ea typeface="ＭＳ Ｐゴシック" pitchFamily="-65" charset="-128"/>
              </a:defRPr>
            </a:lvl4pPr>
            <a:lvl5pPr marL="2057400" indent="-228600" eaLnBrk="0" hangingPunct="0">
              <a:defRPr>
                <a:solidFill>
                  <a:schemeClr val="tx1"/>
                </a:solidFill>
                <a:latin typeface="Arial" charset="0"/>
                <a:ea typeface="ＭＳ Ｐゴシック" pitchFamily="-65"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65"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65"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65"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65" charset="-128"/>
              </a:defRPr>
            </a:lvl9pPr>
          </a:lstStyle>
          <a:p>
            <a:pPr eaLnBrk="1" hangingPunct="1"/>
            <a:fld id="{59245B47-B027-4ABD-A605-B181F5A56795}" type="slidenum">
              <a:rPr lang="fr-FR" altLang="fr-FR"/>
              <a:pPr eaLnBrk="1" hangingPunct="1"/>
              <a:t>8</a:t>
            </a:fld>
            <a:endParaRPr lang="fr-FR" alt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fr-FR" smtClean="0"/>
          </a:p>
        </p:txBody>
      </p:sp>
      <p:sp>
        <p:nvSpPr>
          <p:cNvPr id="17412"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65" charset="-128"/>
              </a:defRPr>
            </a:lvl1pPr>
            <a:lvl2pPr marL="742950" indent="-285750" eaLnBrk="0" hangingPunct="0">
              <a:defRPr>
                <a:solidFill>
                  <a:schemeClr val="tx1"/>
                </a:solidFill>
                <a:latin typeface="Arial" charset="0"/>
                <a:ea typeface="ＭＳ Ｐゴシック" pitchFamily="-65" charset="-128"/>
              </a:defRPr>
            </a:lvl2pPr>
            <a:lvl3pPr marL="1143000" indent="-228600" eaLnBrk="0" hangingPunct="0">
              <a:defRPr>
                <a:solidFill>
                  <a:schemeClr val="tx1"/>
                </a:solidFill>
                <a:latin typeface="Arial" charset="0"/>
                <a:ea typeface="ＭＳ Ｐゴシック" pitchFamily="-65" charset="-128"/>
              </a:defRPr>
            </a:lvl3pPr>
            <a:lvl4pPr marL="1600200" indent="-228600" eaLnBrk="0" hangingPunct="0">
              <a:defRPr>
                <a:solidFill>
                  <a:schemeClr val="tx1"/>
                </a:solidFill>
                <a:latin typeface="Arial" charset="0"/>
                <a:ea typeface="ＭＳ Ｐゴシック" pitchFamily="-65" charset="-128"/>
              </a:defRPr>
            </a:lvl4pPr>
            <a:lvl5pPr marL="2057400" indent="-228600" eaLnBrk="0" hangingPunct="0">
              <a:defRPr>
                <a:solidFill>
                  <a:schemeClr val="tx1"/>
                </a:solidFill>
                <a:latin typeface="Arial" charset="0"/>
                <a:ea typeface="ＭＳ Ｐゴシック" pitchFamily="-65"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65"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65"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65"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65" charset="-128"/>
              </a:defRPr>
            </a:lvl9pPr>
          </a:lstStyle>
          <a:p>
            <a:pPr eaLnBrk="1" hangingPunct="1"/>
            <a:fld id="{D56D1C79-EC41-4E4D-9AF2-1642A2215E96}" type="slidenum">
              <a:rPr lang="fr-FR" altLang="fr-FR"/>
              <a:pPr eaLnBrk="1" hangingPunct="1"/>
              <a:t>9</a:t>
            </a:fld>
            <a:endParaRPr lang="fr-FR" alt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Espace réservé des commentaires 2"/>
          <p:cNvSpPr>
            <a:spLocks noGrp="1"/>
          </p:cNvSpPr>
          <p:nvPr>
            <p:ph type="body" idx="1"/>
          </p:nvPr>
        </p:nvSpPr>
        <p:spPr/>
        <p:txBody>
          <a:bodyPr/>
          <a:lstStyle/>
          <a:p>
            <a:pPr fontAlgn="auto">
              <a:spcBef>
                <a:spcPts val="0"/>
              </a:spcBef>
              <a:spcAft>
                <a:spcPts val="0"/>
              </a:spcAft>
              <a:defRPr/>
            </a:pPr>
            <a:r>
              <a:rPr lang="fr-FR" dirty="0" smtClean="0"/>
              <a:t>Identification des lieux d’expérimentation</a:t>
            </a:r>
          </a:p>
          <a:p>
            <a:pPr marL="171450" indent="-171450" fontAlgn="auto">
              <a:spcBef>
                <a:spcPts val="0"/>
              </a:spcBef>
              <a:spcAft>
                <a:spcPts val="0"/>
              </a:spcAft>
              <a:buFont typeface="Arial" panose="020B0604020202020204" pitchFamily="34" charset="0"/>
              <a:buChar char="•"/>
              <a:defRPr/>
            </a:pPr>
            <a:r>
              <a:rPr lang="fr-FR" dirty="0" smtClean="0"/>
              <a:t>Doit inclure l’accord du manager de proximité et des salariés,</a:t>
            </a:r>
          </a:p>
          <a:p>
            <a:pPr marL="171450" indent="-171450" fontAlgn="auto">
              <a:spcBef>
                <a:spcPts val="0"/>
              </a:spcBef>
              <a:spcAft>
                <a:spcPts val="0"/>
              </a:spcAft>
              <a:buFont typeface="Arial" panose="020B0604020202020204" pitchFamily="34" charset="0"/>
              <a:buChar char="•"/>
              <a:defRPr/>
            </a:pPr>
            <a:r>
              <a:rPr lang="fr-FR" dirty="0" smtClean="0"/>
              <a:t>Désigner des représentants du personnel sur le travail</a:t>
            </a:r>
          </a:p>
          <a:p>
            <a:pPr marL="171450" indent="-171450" fontAlgn="auto">
              <a:spcBef>
                <a:spcPts val="0"/>
              </a:spcBef>
              <a:spcAft>
                <a:spcPts val="0"/>
              </a:spcAft>
              <a:buFont typeface="Arial" panose="020B0604020202020204" pitchFamily="34" charset="0"/>
              <a:buChar char="•"/>
              <a:defRPr/>
            </a:pPr>
            <a:r>
              <a:rPr lang="fr-FR" dirty="0" smtClean="0"/>
              <a:t>Mise en œuvre des expérimentations sur les équipes d’un même secteur retenu</a:t>
            </a:r>
          </a:p>
        </p:txBody>
      </p:sp>
      <p:sp>
        <p:nvSpPr>
          <p:cNvPr id="18436"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65" charset="-128"/>
              </a:defRPr>
            </a:lvl1pPr>
            <a:lvl2pPr marL="742950" indent="-285750" eaLnBrk="0" hangingPunct="0">
              <a:defRPr>
                <a:solidFill>
                  <a:schemeClr val="tx1"/>
                </a:solidFill>
                <a:latin typeface="Arial" charset="0"/>
                <a:ea typeface="ＭＳ Ｐゴシック" pitchFamily="-65" charset="-128"/>
              </a:defRPr>
            </a:lvl2pPr>
            <a:lvl3pPr marL="1143000" indent="-228600" eaLnBrk="0" hangingPunct="0">
              <a:defRPr>
                <a:solidFill>
                  <a:schemeClr val="tx1"/>
                </a:solidFill>
                <a:latin typeface="Arial" charset="0"/>
                <a:ea typeface="ＭＳ Ｐゴシック" pitchFamily="-65" charset="-128"/>
              </a:defRPr>
            </a:lvl3pPr>
            <a:lvl4pPr marL="1600200" indent="-228600" eaLnBrk="0" hangingPunct="0">
              <a:defRPr>
                <a:solidFill>
                  <a:schemeClr val="tx1"/>
                </a:solidFill>
                <a:latin typeface="Arial" charset="0"/>
                <a:ea typeface="ＭＳ Ｐゴシック" pitchFamily="-65" charset="-128"/>
              </a:defRPr>
            </a:lvl4pPr>
            <a:lvl5pPr marL="2057400" indent="-228600" eaLnBrk="0" hangingPunct="0">
              <a:defRPr>
                <a:solidFill>
                  <a:schemeClr val="tx1"/>
                </a:solidFill>
                <a:latin typeface="Arial" charset="0"/>
                <a:ea typeface="ＭＳ Ｐゴシック" pitchFamily="-65"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65"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65"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65"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65" charset="-128"/>
              </a:defRPr>
            </a:lvl9pPr>
          </a:lstStyle>
          <a:p>
            <a:pPr eaLnBrk="1" hangingPunct="1"/>
            <a:fld id="{223F412F-982D-4621-9FEC-90859B6C3C5F}" type="slidenum">
              <a:rPr lang="fr-FR" altLang="fr-FR"/>
              <a:pPr eaLnBrk="1" hangingPunct="1"/>
              <a:t>10</a:t>
            </a:fld>
            <a:endParaRPr lang="fr-FR" alt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fr-FR" smtClean="0"/>
          </a:p>
        </p:txBody>
      </p:sp>
      <p:sp>
        <p:nvSpPr>
          <p:cNvPr id="19460"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65" charset="-128"/>
              </a:defRPr>
            </a:lvl1pPr>
            <a:lvl2pPr marL="742950" indent="-285750" eaLnBrk="0" hangingPunct="0">
              <a:defRPr>
                <a:solidFill>
                  <a:schemeClr val="tx1"/>
                </a:solidFill>
                <a:latin typeface="Arial" charset="0"/>
                <a:ea typeface="ＭＳ Ｐゴシック" pitchFamily="-65" charset="-128"/>
              </a:defRPr>
            </a:lvl2pPr>
            <a:lvl3pPr marL="1143000" indent="-228600" eaLnBrk="0" hangingPunct="0">
              <a:defRPr>
                <a:solidFill>
                  <a:schemeClr val="tx1"/>
                </a:solidFill>
                <a:latin typeface="Arial" charset="0"/>
                <a:ea typeface="ＭＳ Ｐゴシック" pitchFamily="-65" charset="-128"/>
              </a:defRPr>
            </a:lvl3pPr>
            <a:lvl4pPr marL="1600200" indent="-228600" eaLnBrk="0" hangingPunct="0">
              <a:defRPr>
                <a:solidFill>
                  <a:schemeClr val="tx1"/>
                </a:solidFill>
                <a:latin typeface="Arial" charset="0"/>
                <a:ea typeface="ＭＳ Ｐゴシック" pitchFamily="-65" charset="-128"/>
              </a:defRPr>
            </a:lvl4pPr>
            <a:lvl5pPr marL="2057400" indent="-228600" eaLnBrk="0" hangingPunct="0">
              <a:defRPr>
                <a:solidFill>
                  <a:schemeClr val="tx1"/>
                </a:solidFill>
                <a:latin typeface="Arial" charset="0"/>
                <a:ea typeface="ＭＳ Ｐゴシック" pitchFamily="-65"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65"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65"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65"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65" charset="-128"/>
              </a:defRPr>
            </a:lvl9pPr>
          </a:lstStyle>
          <a:p>
            <a:pPr eaLnBrk="1" hangingPunct="1"/>
            <a:fld id="{1CBC61AE-F8CA-418C-A7EB-7188981F525E}" type="slidenum">
              <a:rPr lang="fr-FR" altLang="fr-FR"/>
              <a:pPr eaLnBrk="1" hangingPunct="1"/>
              <a:t>11</a:t>
            </a:fld>
            <a:endParaRPr lang="fr-FR" alt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Espace réservé des commentaires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fr-FR" altLang="fr-FR" smtClean="0"/>
          </a:p>
        </p:txBody>
      </p:sp>
      <p:sp>
        <p:nvSpPr>
          <p:cNvPr id="19460" name="Espace réservé du numéro de diapositive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ＭＳ Ｐゴシック" pitchFamily="-65" charset="-128"/>
              </a:defRPr>
            </a:lvl1pPr>
            <a:lvl2pPr marL="742950" indent="-285750" eaLnBrk="0" hangingPunct="0">
              <a:defRPr>
                <a:solidFill>
                  <a:schemeClr val="tx1"/>
                </a:solidFill>
                <a:latin typeface="Arial" charset="0"/>
                <a:ea typeface="ＭＳ Ｐゴシック" pitchFamily="-65" charset="-128"/>
              </a:defRPr>
            </a:lvl2pPr>
            <a:lvl3pPr marL="1143000" indent="-228600" eaLnBrk="0" hangingPunct="0">
              <a:defRPr>
                <a:solidFill>
                  <a:schemeClr val="tx1"/>
                </a:solidFill>
                <a:latin typeface="Arial" charset="0"/>
                <a:ea typeface="ＭＳ Ｐゴシック" pitchFamily="-65" charset="-128"/>
              </a:defRPr>
            </a:lvl3pPr>
            <a:lvl4pPr marL="1600200" indent="-228600" eaLnBrk="0" hangingPunct="0">
              <a:defRPr>
                <a:solidFill>
                  <a:schemeClr val="tx1"/>
                </a:solidFill>
                <a:latin typeface="Arial" charset="0"/>
                <a:ea typeface="ＭＳ Ｐゴシック" pitchFamily="-65" charset="-128"/>
              </a:defRPr>
            </a:lvl4pPr>
            <a:lvl5pPr marL="2057400" indent="-228600" eaLnBrk="0" hangingPunct="0">
              <a:defRPr>
                <a:solidFill>
                  <a:schemeClr val="tx1"/>
                </a:solidFill>
                <a:latin typeface="Arial" charset="0"/>
                <a:ea typeface="ＭＳ Ｐゴシック" pitchFamily="-65"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65"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65"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65"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65" charset="-128"/>
              </a:defRPr>
            </a:lvl9pPr>
          </a:lstStyle>
          <a:p>
            <a:pPr eaLnBrk="1" hangingPunct="1"/>
            <a:fld id="{1CBC61AE-F8CA-418C-A7EB-7188981F525E}" type="slidenum">
              <a:rPr lang="fr-FR" altLang="fr-FR"/>
              <a:pPr eaLnBrk="1" hangingPunct="1"/>
              <a:t>12</a:t>
            </a:fld>
            <a:endParaRPr lang="fr-FR"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pPr>
              <a:defRPr/>
            </a:pPr>
            <a:fld id="{BCB8671B-253C-4338-9238-CC83186275C2}" type="datetime1">
              <a:rPr lang="fr-FR" altLang="fr-FR"/>
              <a:pPr>
                <a:defRPr/>
              </a:pPr>
              <a:t>28/04/16</a:t>
            </a:fld>
            <a:endParaRPr lang="fr-FR" altLang="fr-FR"/>
          </a:p>
        </p:txBody>
      </p:sp>
      <p:sp>
        <p:nvSpPr>
          <p:cNvPr id="5" name="Espace réservé du pied de page 4"/>
          <p:cNvSpPr>
            <a:spLocks noGrp="1"/>
          </p:cNvSpPr>
          <p:nvPr>
            <p:ph type="ftr" sz="quarter" idx="11"/>
          </p:nvPr>
        </p:nvSpPr>
        <p:spPr/>
        <p:txBody>
          <a:bodyPr/>
          <a:lstStyle>
            <a:lvl1pPr>
              <a:defRPr/>
            </a:lvl1pPr>
          </a:lstStyle>
          <a:p>
            <a:pPr>
              <a:defRPr/>
            </a:pPr>
            <a:endParaRPr lang="fr-FR" altLang="fr-FR"/>
          </a:p>
        </p:txBody>
      </p:sp>
      <p:sp>
        <p:nvSpPr>
          <p:cNvPr id="6" name="Espace réservé du numéro de diapositive 5"/>
          <p:cNvSpPr>
            <a:spLocks noGrp="1"/>
          </p:cNvSpPr>
          <p:nvPr>
            <p:ph type="sldNum" sz="quarter" idx="12"/>
          </p:nvPr>
        </p:nvSpPr>
        <p:spPr/>
        <p:txBody>
          <a:bodyPr/>
          <a:lstStyle>
            <a:lvl1pPr>
              <a:defRPr/>
            </a:lvl1pPr>
          </a:lstStyle>
          <a:p>
            <a:pPr>
              <a:defRPr/>
            </a:pPr>
            <a:fld id="{EB0BD7F0-7B58-4657-B458-8BD236DC4D32}" type="slidenum">
              <a:rPr lang="fr-FR" altLang="fr-FR"/>
              <a:pPr>
                <a:defRPr/>
              </a:pPr>
              <a:t>‹#›</a:t>
            </a:fld>
            <a:endParaRPr lang="fr-FR" altLang="fr-FR"/>
          </a:p>
        </p:txBody>
      </p:sp>
    </p:spTree>
    <p:extLst>
      <p:ext uri="{BB962C8B-B14F-4D97-AF65-F5344CB8AC3E}">
        <p14:creationId xmlns:p14="http://schemas.microsoft.com/office/powerpoint/2010/main" val="3121929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94CA13FC-D08A-4D09-80FF-982772DB3328}" type="datetime1">
              <a:rPr lang="fr-FR" altLang="fr-FR"/>
              <a:pPr>
                <a:defRPr/>
              </a:pPr>
              <a:t>28/04/16</a:t>
            </a:fld>
            <a:endParaRPr lang="fr-FR" altLang="fr-FR"/>
          </a:p>
        </p:txBody>
      </p:sp>
      <p:sp>
        <p:nvSpPr>
          <p:cNvPr id="5" name="Espace réservé du pied de page 4"/>
          <p:cNvSpPr>
            <a:spLocks noGrp="1"/>
          </p:cNvSpPr>
          <p:nvPr>
            <p:ph type="ftr" sz="quarter" idx="11"/>
          </p:nvPr>
        </p:nvSpPr>
        <p:spPr/>
        <p:txBody>
          <a:bodyPr/>
          <a:lstStyle>
            <a:lvl1pPr>
              <a:defRPr/>
            </a:lvl1pPr>
          </a:lstStyle>
          <a:p>
            <a:pPr>
              <a:defRPr/>
            </a:pPr>
            <a:endParaRPr lang="fr-FR" altLang="fr-FR"/>
          </a:p>
        </p:txBody>
      </p:sp>
      <p:sp>
        <p:nvSpPr>
          <p:cNvPr id="6" name="Espace réservé du numéro de diapositive 5"/>
          <p:cNvSpPr>
            <a:spLocks noGrp="1"/>
          </p:cNvSpPr>
          <p:nvPr>
            <p:ph type="sldNum" sz="quarter" idx="12"/>
          </p:nvPr>
        </p:nvSpPr>
        <p:spPr/>
        <p:txBody>
          <a:bodyPr/>
          <a:lstStyle>
            <a:lvl1pPr>
              <a:defRPr/>
            </a:lvl1pPr>
          </a:lstStyle>
          <a:p>
            <a:pPr>
              <a:defRPr/>
            </a:pPr>
            <a:fld id="{79AE3F6B-076C-4962-ADF3-04963F99F50F}" type="slidenum">
              <a:rPr lang="fr-FR" altLang="fr-FR"/>
              <a:pPr>
                <a:defRPr/>
              </a:pPr>
              <a:t>‹#›</a:t>
            </a:fld>
            <a:endParaRPr lang="fr-FR" altLang="fr-FR"/>
          </a:p>
        </p:txBody>
      </p:sp>
    </p:spTree>
    <p:extLst>
      <p:ext uri="{BB962C8B-B14F-4D97-AF65-F5344CB8AC3E}">
        <p14:creationId xmlns:p14="http://schemas.microsoft.com/office/powerpoint/2010/main" val="332866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0CE09A35-6250-4537-9AD9-A67E43DCF731}" type="datetime1">
              <a:rPr lang="fr-FR" altLang="fr-FR"/>
              <a:pPr>
                <a:defRPr/>
              </a:pPr>
              <a:t>28/04/16</a:t>
            </a:fld>
            <a:endParaRPr lang="fr-FR" altLang="fr-FR"/>
          </a:p>
        </p:txBody>
      </p:sp>
      <p:sp>
        <p:nvSpPr>
          <p:cNvPr id="5" name="Espace réservé du pied de page 4"/>
          <p:cNvSpPr>
            <a:spLocks noGrp="1"/>
          </p:cNvSpPr>
          <p:nvPr>
            <p:ph type="ftr" sz="quarter" idx="11"/>
          </p:nvPr>
        </p:nvSpPr>
        <p:spPr/>
        <p:txBody>
          <a:bodyPr/>
          <a:lstStyle>
            <a:lvl1pPr>
              <a:defRPr/>
            </a:lvl1pPr>
          </a:lstStyle>
          <a:p>
            <a:pPr>
              <a:defRPr/>
            </a:pPr>
            <a:endParaRPr lang="fr-FR" altLang="fr-FR"/>
          </a:p>
        </p:txBody>
      </p:sp>
      <p:sp>
        <p:nvSpPr>
          <p:cNvPr id="6" name="Espace réservé du numéro de diapositive 5"/>
          <p:cNvSpPr>
            <a:spLocks noGrp="1"/>
          </p:cNvSpPr>
          <p:nvPr>
            <p:ph type="sldNum" sz="quarter" idx="12"/>
          </p:nvPr>
        </p:nvSpPr>
        <p:spPr/>
        <p:txBody>
          <a:bodyPr/>
          <a:lstStyle>
            <a:lvl1pPr>
              <a:defRPr/>
            </a:lvl1pPr>
          </a:lstStyle>
          <a:p>
            <a:pPr>
              <a:defRPr/>
            </a:pPr>
            <a:fld id="{AAFBCD02-A955-490C-98C9-00B0537B5BC6}" type="slidenum">
              <a:rPr lang="fr-FR" altLang="fr-FR"/>
              <a:pPr>
                <a:defRPr/>
              </a:pPr>
              <a:t>‹#›</a:t>
            </a:fld>
            <a:endParaRPr lang="fr-FR" altLang="fr-FR"/>
          </a:p>
        </p:txBody>
      </p:sp>
    </p:spTree>
    <p:extLst>
      <p:ext uri="{BB962C8B-B14F-4D97-AF65-F5344CB8AC3E}">
        <p14:creationId xmlns:p14="http://schemas.microsoft.com/office/powerpoint/2010/main" val="2969407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pPr>
              <a:defRPr/>
            </a:pPr>
            <a:fld id="{3322E0D7-3C45-4C58-889E-A3C266F60D42}" type="datetime1">
              <a:rPr lang="fr-FR" altLang="fr-FR"/>
              <a:pPr>
                <a:defRPr/>
              </a:pPr>
              <a:t>28/04/16</a:t>
            </a:fld>
            <a:endParaRPr lang="fr-FR" altLang="fr-FR"/>
          </a:p>
        </p:txBody>
      </p:sp>
      <p:sp>
        <p:nvSpPr>
          <p:cNvPr id="5" name="Espace réservé du pied de page 4"/>
          <p:cNvSpPr>
            <a:spLocks noGrp="1"/>
          </p:cNvSpPr>
          <p:nvPr>
            <p:ph type="ftr" sz="quarter" idx="11"/>
          </p:nvPr>
        </p:nvSpPr>
        <p:spPr/>
        <p:txBody>
          <a:bodyPr/>
          <a:lstStyle>
            <a:lvl1pPr>
              <a:defRPr/>
            </a:lvl1pPr>
          </a:lstStyle>
          <a:p>
            <a:pPr>
              <a:defRPr/>
            </a:pPr>
            <a:endParaRPr lang="fr-FR" altLang="fr-FR"/>
          </a:p>
        </p:txBody>
      </p:sp>
      <p:sp>
        <p:nvSpPr>
          <p:cNvPr id="6" name="Espace réservé du numéro de diapositive 5"/>
          <p:cNvSpPr>
            <a:spLocks noGrp="1"/>
          </p:cNvSpPr>
          <p:nvPr>
            <p:ph type="sldNum" sz="quarter" idx="12"/>
          </p:nvPr>
        </p:nvSpPr>
        <p:spPr/>
        <p:txBody>
          <a:bodyPr/>
          <a:lstStyle>
            <a:lvl1pPr>
              <a:defRPr/>
            </a:lvl1pPr>
          </a:lstStyle>
          <a:p>
            <a:pPr>
              <a:defRPr/>
            </a:pPr>
            <a:fld id="{4B50C297-6D38-4049-BCA4-4188A8114038}" type="slidenum">
              <a:rPr lang="fr-FR" altLang="fr-FR"/>
              <a:pPr>
                <a:defRPr/>
              </a:pPr>
              <a:t>‹#›</a:t>
            </a:fld>
            <a:endParaRPr lang="fr-FR" altLang="fr-FR"/>
          </a:p>
        </p:txBody>
      </p:sp>
    </p:spTree>
    <p:extLst>
      <p:ext uri="{BB962C8B-B14F-4D97-AF65-F5344CB8AC3E}">
        <p14:creationId xmlns:p14="http://schemas.microsoft.com/office/powerpoint/2010/main" val="218521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C6B40FF1-47B2-4FE9-BE1C-F61CB05210B3}" type="datetime1">
              <a:rPr lang="fr-FR" altLang="fr-FR"/>
              <a:pPr>
                <a:defRPr/>
              </a:pPr>
              <a:t>28/04/16</a:t>
            </a:fld>
            <a:endParaRPr lang="fr-FR" altLang="fr-FR"/>
          </a:p>
        </p:txBody>
      </p:sp>
      <p:sp>
        <p:nvSpPr>
          <p:cNvPr id="5" name="Espace réservé du pied de page 4"/>
          <p:cNvSpPr>
            <a:spLocks noGrp="1"/>
          </p:cNvSpPr>
          <p:nvPr>
            <p:ph type="ftr" sz="quarter" idx="11"/>
          </p:nvPr>
        </p:nvSpPr>
        <p:spPr/>
        <p:txBody>
          <a:bodyPr/>
          <a:lstStyle>
            <a:lvl1pPr>
              <a:defRPr/>
            </a:lvl1pPr>
          </a:lstStyle>
          <a:p>
            <a:pPr>
              <a:defRPr/>
            </a:pPr>
            <a:endParaRPr lang="fr-FR" altLang="fr-FR"/>
          </a:p>
        </p:txBody>
      </p:sp>
      <p:sp>
        <p:nvSpPr>
          <p:cNvPr id="6" name="Espace réservé du numéro de diapositive 5"/>
          <p:cNvSpPr>
            <a:spLocks noGrp="1"/>
          </p:cNvSpPr>
          <p:nvPr>
            <p:ph type="sldNum" sz="quarter" idx="12"/>
          </p:nvPr>
        </p:nvSpPr>
        <p:spPr/>
        <p:txBody>
          <a:bodyPr/>
          <a:lstStyle>
            <a:lvl1pPr>
              <a:defRPr/>
            </a:lvl1pPr>
          </a:lstStyle>
          <a:p>
            <a:pPr>
              <a:defRPr/>
            </a:pPr>
            <a:fld id="{DEF2302E-9D8B-48B9-9395-F98DC0F7B482}" type="slidenum">
              <a:rPr lang="fr-FR" altLang="fr-FR"/>
              <a:pPr>
                <a:defRPr/>
              </a:pPr>
              <a:t>‹#›</a:t>
            </a:fld>
            <a:endParaRPr lang="fr-FR" altLang="fr-FR"/>
          </a:p>
        </p:txBody>
      </p:sp>
    </p:spTree>
    <p:extLst>
      <p:ext uri="{BB962C8B-B14F-4D97-AF65-F5344CB8AC3E}">
        <p14:creationId xmlns:p14="http://schemas.microsoft.com/office/powerpoint/2010/main" val="2256959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3"/>
          <p:cNvSpPr>
            <a:spLocks noGrp="1"/>
          </p:cNvSpPr>
          <p:nvPr>
            <p:ph type="dt" sz="half" idx="10"/>
          </p:nvPr>
        </p:nvSpPr>
        <p:spPr/>
        <p:txBody>
          <a:bodyPr/>
          <a:lstStyle>
            <a:lvl1pPr>
              <a:defRPr/>
            </a:lvl1pPr>
          </a:lstStyle>
          <a:p>
            <a:pPr>
              <a:defRPr/>
            </a:pPr>
            <a:fld id="{17A0C690-AB2A-4356-912C-A6C00D29DB0C}" type="datetime1">
              <a:rPr lang="fr-FR" altLang="fr-FR"/>
              <a:pPr>
                <a:defRPr/>
              </a:pPr>
              <a:t>28/04/16</a:t>
            </a:fld>
            <a:endParaRPr lang="fr-FR" altLang="fr-FR"/>
          </a:p>
        </p:txBody>
      </p:sp>
      <p:sp>
        <p:nvSpPr>
          <p:cNvPr id="6" name="Espace réservé du pied de page 4"/>
          <p:cNvSpPr>
            <a:spLocks noGrp="1"/>
          </p:cNvSpPr>
          <p:nvPr>
            <p:ph type="ftr" sz="quarter" idx="11"/>
          </p:nvPr>
        </p:nvSpPr>
        <p:spPr/>
        <p:txBody>
          <a:bodyPr/>
          <a:lstStyle>
            <a:lvl1pPr>
              <a:defRPr/>
            </a:lvl1pPr>
          </a:lstStyle>
          <a:p>
            <a:pPr>
              <a:defRPr/>
            </a:pPr>
            <a:endParaRPr lang="fr-FR" altLang="fr-FR"/>
          </a:p>
        </p:txBody>
      </p:sp>
      <p:sp>
        <p:nvSpPr>
          <p:cNvPr id="7" name="Espace réservé du numéro de diapositive 5"/>
          <p:cNvSpPr>
            <a:spLocks noGrp="1"/>
          </p:cNvSpPr>
          <p:nvPr>
            <p:ph type="sldNum" sz="quarter" idx="12"/>
          </p:nvPr>
        </p:nvSpPr>
        <p:spPr/>
        <p:txBody>
          <a:bodyPr/>
          <a:lstStyle>
            <a:lvl1pPr>
              <a:defRPr/>
            </a:lvl1pPr>
          </a:lstStyle>
          <a:p>
            <a:pPr>
              <a:defRPr/>
            </a:pPr>
            <a:fld id="{05889600-5746-4B6D-8BAD-FFA047220A26}" type="slidenum">
              <a:rPr lang="fr-FR" altLang="fr-FR"/>
              <a:pPr>
                <a:defRPr/>
              </a:pPr>
              <a:t>‹#›</a:t>
            </a:fld>
            <a:endParaRPr lang="fr-FR" altLang="fr-FR"/>
          </a:p>
        </p:txBody>
      </p:sp>
    </p:spTree>
    <p:extLst>
      <p:ext uri="{BB962C8B-B14F-4D97-AF65-F5344CB8AC3E}">
        <p14:creationId xmlns:p14="http://schemas.microsoft.com/office/powerpoint/2010/main" val="3129711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3"/>
          <p:cNvSpPr>
            <a:spLocks noGrp="1"/>
          </p:cNvSpPr>
          <p:nvPr>
            <p:ph type="dt" sz="half" idx="10"/>
          </p:nvPr>
        </p:nvSpPr>
        <p:spPr/>
        <p:txBody>
          <a:bodyPr/>
          <a:lstStyle>
            <a:lvl1pPr>
              <a:defRPr/>
            </a:lvl1pPr>
          </a:lstStyle>
          <a:p>
            <a:pPr>
              <a:defRPr/>
            </a:pPr>
            <a:fld id="{037A7132-2815-491E-979F-DE7638FB1572}" type="datetime1">
              <a:rPr lang="fr-FR" altLang="fr-FR"/>
              <a:pPr>
                <a:defRPr/>
              </a:pPr>
              <a:t>28/04/16</a:t>
            </a:fld>
            <a:endParaRPr lang="fr-FR" altLang="fr-FR"/>
          </a:p>
        </p:txBody>
      </p:sp>
      <p:sp>
        <p:nvSpPr>
          <p:cNvPr id="8" name="Espace réservé du pied de page 4"/>
          <p:cNvSpPr>
            <a:spLocks noGrp="1"/>
          </p:cNvSpPr>
          <p:nvPr>
            <p:ph type="ftr" sz="quarter" idx="11"/>
          </p:nvPr>
        </p:nvSpPr>
        <p:spPr/>
        <p:txBody>
          <a:bodyPr/>
          <a:lstStyle>
            <a:lvl1pPr>
              <a:defRPr/>
            </a:lvl1pPr>
          </a:lstStyle>
          <a:p>
            <a:pPr>
              <a:defRPr/>
            </a:pPr>
            <a:endParaRPr lang="fr-FR" altLang="fr-FR"/>
          </a:p>
        </p:txBody>
      </p:sp>
      <p:sp>
        <p:nvSpPr>
          <p:cNvPr id="9" name="Espace réservé du numéro de diapositive 5"/>
          <p:cNvSpPr>
            <a:spLocks noGrp="1"/>
          </p:cNvSpPr>
          <p:nvPr>
            <p:ph type="sldNum" sz="quarter" idx="12"/>
          </p:nvPr>
        </p:nvSpPr>
        <p:spPr/>
        <p:txBody>
          <a:bodyPr/>
          <a:lstStyle>
            <a:lvl1pPr>
              <a:defRPr/>
            </a:lvl1pPr>
          </a:lstStyle>
          <a:p>
            <a:pPr>
              <a:defRPr/>
            </a:pPr>
            <a:fld id="{EA09BAFB-D403-4A64-BE15-6CD61E48C327}" type="slidenum">
              <a:rPr lang="fr-FR" altLang="fr-FR"/>
              <a:pPr>
                <a:defRPr/>
              </a:pPr>
              <a:t>‹#›</a:t>
            </a:fld>
            <a:endParaRPr lang="fr-FR" altLang="fr-FR"/>
          </a:p>
        </p:txBody>
      </p:sp>
    </p:spTree>
    <p:extLst>
      <p:ext uri="{BB962C8B-B14F-4D97-AF65-F5344CB8AC3E}">
        <p14:creationId xmlns:p14="http://schemas.microsoft.com/office/powerpoint/2010/main" val="4208534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3"/>
          <p:cNvSpPr>
            <a:spLocks noGrp="1"/>
          </p:cNvSpPr>
          <p:nvPr>
            <p:ph type="dt" sz="half" idx="10"/>
          </p:nvPr>
        </p:nvSpPr>
        <p:spPr/>
        <p:txBody>
          <a:bodyPr/>
          <a:lstStyle>
            <a:lvl1pPr>
              <a:defRPr/>
            </a:lvl1pPr>
          </a:lstStyle>
          <a:p>
            <a:pPr>
              <a:defRPr/>
            </a:pPr>
            <a:fld id="{37DD66F8-FD9B-47DA-B88E-36188116E353}" type="datetime1">
              <a:rPr lang="fr-FR" altLang="fr-FR"/>
              <a:pPr>
                <a:defRPr/>
              </a:pPr>
              <a:t>28/04/16</a:t>
            </a:fld>
            <a:endParaRPr lang="fr-FR" altLang="fr-FR"/>
          </a:p>
        </p:txBody>
      </p:sp>
      <p:sp>
        <p:nvSpPr>
          <p:cNvPr id="4" name="Espace réservé du pied de page 4"/>
          <p:cNvSpPr>
            <a:spLocks noGrp="1"/>
          </p:cNvSpPr>
          <p:nvPr>
            <p:ph type="ftr" sz="quarter" idx="11"/>
          </p:nvPr>
        </p:nvSpPr>
        <p:spPr/>
        <p:txBody>
          <a:bodyPr/>
          <a:lstStyle>
            <a:lvl1pPr>
              <a:defRPr/>
            </a:lvl1pPr>
          </a:lstStyle>
          <a:p>
            <a:pPr>
              <a:defRPr/>
            </a:pPr>
            <a:endParaRPr lang="fr-FR" altLang="fr-FR"/>
          </a:p>
        </p:txBody>
      </p:sp>
      <p:sp>
        <p:nvSpPr>
          <p:cNvPr id="5" name="Espace réservé du numéro de diapositive 5"/>
          <p:cNvSpPr>
            <a:spLocks noGrp="1"/>
          </p:cNvSpPr>
          <p:nvPr>
            <p:ph type="sldNum" sz="quarter" idx="12"/>
          </p:nvPr>
        </p:nvSpPr>
        <p:spPr/>
        <p:txBody>
          <a:bodyPr/>
          <a:lstStyle>
            <a:lvl1pPr>
              <a:defRPr/>
            </a:lvl1pPr>
          </a:lstStyle>
          <a:p>
            <a:pPr>
              <a:defRPr/>
            </a:pPr>
            <a:fld id="{DF79B171-0F38-4F60-A2A6-E5F4D89BB76B}" type="slidenum">
              <a:rPr lang="fr-FR" altLang="fr-FR"/>
              <a:pPr>
                <a:defRPr/>
              </a:pPr>
              <a:t>‹#›</a:t>
            </a:fld>
            <a:endParaRPr lang="fr-FR" altLang="fr-FR"/>
          </a:p>
        </p:txBody>
      </p:sp>
    </p:spTree>
    <p:extLst>
      <p:ext uri="{BB962C8B-B14F-4D97-AF65-F5344CB8AC3E}">
        <p14:creationId xmlns:p14="http://schemas.microsoft.com/office/powerpoint/2010/main" val="3177958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E653C9ED-0F77-4F09-9A19-FC8BD2AF74FC}" type="datetime1">
              <a:rPr lang="fr-FR" altLang="fr-FR"/>
              <a:pPr>
                <a:defRPr/>
              </a:pPr>
              <a:t>28/04/16</a:t>
            </a:fld>
            <a:endParaRPr lang="fr-FR" altLang="fr-FR"/>
          </a:p>
        </p:txBody>
      </p:sp>
      <p:sp>
        <p:nvSpPr>
          <p:cNvPr id="3" name="Espace réservé du pied de page 4"/>
          <p:cNvSpPr>
            <a:spLocks noGrp="1"/>
          </p:cNvSpPr>
          <p:nvPr>
            <p:ph type="ftr" sz="quarter" idx="11"/>
          </p:nvPr>
        </p:nvSpPr>
        <p:spPr/>
        <p:txBody>
          <a:bodyPr/>
          <a:lstStyle>
            <a:lvl1pPr>
              <a:defRPr/>
            </a:lvl1pPr>
          </a:lstStyle>
          <a:p>
            <a:pPr>
              <a:defRPr/>
            </a:pPr>
            <a:endParaRPr lang="fr-FR" altLang="fr-FR"/>
          </a:p>
        </p:txBody>
      </p:sp>
      <p:sp>
        <p:nvSpPr>
          <p:cNvPr id="4" name="Espace réservé du numéro de diapositive 5"/>
          <p:cNvSpPr>
            <a:spLocks noGrp="1"/>
          </p:cNvSpPr>
          <p:nvPr>
            <p:ph type="sldNum" sz="quarter" idx="12"/>
          </p:nvPr>
        </p:nvSpPr>
        <p:spPr/>
        <p:txBody>
          <a:bodyPr/>
          <a:lstStyle>
            <a:lvl1pPr>
              <a:defRPr/>
            </a:lvl1pPr>
          </a:lstStyle>
          <a:p>
            <a:pPr>
              <a:defRPr/>
            </a:pPr>
            <a:fld id="{3FD878AF-A983-4B57-81CA-7EB9DC4FF5B9}" type="slidenum">
              <a:rPr lang="fr-FR" altLang="fr-FR"/>
              <a:pPr>
                <a:defRPr/>
              </a:pPr>
              <a:t>‹#›</a:t>
            </a:fld>
            <a:endParaRPr lang="fr-FR" altLang="fr-FR"/>
          </a:p>
        </p:txBody>
      </p:sp>
    </p:spTree>
    <p:extLst>
      <p:ext uri="{BB962C8B-B14F-4D97-AF65-F5344CB8AC3E}">
        <p14:creationId xmlns:p14="http://schemas.microsoft.com/office/powerpoint/2010/main" val="2688101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7A2630E4-D9AA-4434-8A20-2C2650048907}" type="datetime1">
              <a:rPr lang="fr-FR" altLang="fr-FR"/>
              <a:pPr>
                <a:defRPr/>
              </a:pPr>
              <a:t>28/04/16</a:t>
            </a:fld>
            <a:endParaRPr lang="fr-FR" altLang="fr-FR"/>
          </a:p>
        </p:txBody>
      </p:sp>
      <p:sp>
        <p:nvSpPr>
          <p:cNvPr id="6" name="Espace réservé du pied de page 4"/>
          <p:cNvSpPr>
            <a:spLocks noGrp="1"/>
          </p:cNvSpPr>
          <p:nvPr>
            <p:ph type="ftr" sz="quarter" idx="11"/>
          </p:nvPr>
        </p:nvSpPr>
        <p:spPr/>
        <p:txBody>
          <a:bodyPr/>
          <a:lstStyle>
            <a:lvl1pPr>
              <a:defRPr/>
            </a:lvl1pPr>
          </a:lstStyle>
          <a:p>
            <a:pPr>
              <a:defRPr/>
            </a:pPr>
            <a:endParaRPr lang="fr-FR" altLang="fr-FR"/>
          </a:p>
        </p:txBody>
      </p:sp>
      <p:sp>
        <p:nvSpPr>
          <p:cNvPr id="7" name="Espace réservé du numéro de diapositive 5"/>
          <p:cNvSpPr>
            <a:spLocks noGrp="1"/>
          </p:cNvSpPr>
          <p:nvPr>
            <p:ph type="sldNum" sz="quarter" idx="12"/>
          </p:nvPr>
        </p:nvSpPr>
        <p:spPr/>
        <p:txBody>
          <a:bodyPr/>
          <a:lstStyle>
            <a:lvl1pPr>
              <a:defRPr/>
            </a:lvl1pPr>
          </a:lstStyle>
          <a:p>
            <a:pPr>
              <a:defRPr/>
            </a:pPr>
            <a:fld id="{B01BA7B7-B142-44A8-AC39-35B8ABFAC4F7}" type="slidenum">
              <a:rPr lang="fr-FR" altLang="fr-FR"/>
              <a:pPr>
                <a:defRPr/>
              </a:pPr>
              <a:t>‹#›</a:t>
            </a:fld>
            <a:endParaRPr lang="fr-FR" altLang="fr-FR"/>
          </a:p>
        </p:txBody>
      </p:sp>
    </p:spTree>
    <p:extLst>
      <p:ext uri="{BB962C8B-B14F-4D97-AF65-F5344CB8AC3E}">
        <p14:creationId xmlns:p14="http://schemas.microsoft.com/office/powerpoint/2010/main" val="670954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smtClean="0"/>
              <a:t>Cliquez sur l'icône pour ajouter une image</a:t>
            </a: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DFF86D05-2F8D-4025-842F-26D647B30583}" type="datetime1">
              <a:rPr lang="fr-FR" altLang="fr-FR"/>
              <a:pPr>
                <a:defRPr/>
              </a:pPr>
              <a:t>28/04/16</a:t>
            </a:fld>
            <a:endParaRPr lang="fr-FR" altLang="fr-FR"/>
          </a:p>
        </p:txBody>
      </p:sp>
      <p:sp>
        <p:nvSpPr>
          <p:cNvPr id="6" name="Espace réservé du pied de page 4"/>
          <p:cNvSpPr>
            <a:spLocks noGrp="1"/>
          </p:cNvSpPr>
          <p:nvPr>
            <p:ph type="ftr" sz="quarter" idx="11"/>
          </p:nvPr>
        </p:nvSpPr>
        <p:spPr/>
        <p:txBody>
          <a:bodyPr/>
          <a:lstStyle>
            <a:lvl1pPr>
              <a:defRPr/>
            </a:lvl1pPr>
          </a:lstStyle>
          <a:p>
            <a:pPr>
              <a:defRPr/>
            </a:pPr>
            <a:endParaRPr lang="fr-FR" altLang="fr-FR"/>
          </a:p>
        </p:txBody>
      </p:sp>
      <p:sp>
        <p:nvSpPr>
          <p:cNvPr id="7" name="Espace réservé du numéro de diapositive 5"/>
          <p:cNvSpPr>
            <a:spLocks noGrp="1"/>
          </p:cNvSpPr>
          <p:nvPr>
            <p:ph type="sldNum" sz="quarter" idx="12"/>
          </p:nvPr>
        </p:nvSpPr>
        <p:spPr/>
        <p:txBody>
          <a:bodyPr/>
          <a:lstStyle>
            <a:lvl1pPr>
              <a:defRPr/>
            </a:lvl1pPr>
          </a:lstStyle>
          <a:p>
            <a:pPr>
              <a:defRPr/>
            </a:pPr>
            <a:fld id="{6DB3C7A8-A065-4E00-B184-8E06BC1D2BC8}" type="slidenum">
              <a:rPr lang="fr-FR" altLang="fr-FR"/>
              <a:pPr>
                <a:defRPr/>
              </a:pPr>
              <a:t>‹#›</a:t>
            </a:fld>
            <a:endParaRPr lang="fr-FR" altLang="fr-FR"/>
          </a:p>
        </p:txBody>
      </p:sp>
    </p:spTree>
    <p:extLst>
      <p:ext uri="{BB962C8B-B14F-4D97-AF65-F5344CB8AC3E}">
        <p14:creationId xmlns:p14="http://schemas.microsoft.com/office/powerpoint/2010/main" val="20508781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altLang="fr-FR" smtClean="0"/>
              <a:t>Cliquez et modifiez le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smtClean="0"/>
              <a:t>Cliquez pour modifier les styles du texte du masque</a:t>
            </a:r>
          </a:p>
          <a:p>
            <a:pPr lvl="1"/>
            <a:r>
              <a:rPr lang="fr-FR" altLang="fr-FR" smtClean="0"/>
              <a:t>Deuxième niveau</a:t>
            </a:r>
          </a:p>
          <a:p>
            <a:pPr lvl="2"/>
            <a:r>
              <a:rPr lang="fr-FR" altLang="fr-FR" smtClean="0"/>
              <a:t>Troisième niveau</a:t>
            </a:r>
          </a:p>
          <a:p>
            <a:pPr lvl="3"/>
            <a:r>
              <a:rPr lang="fr-FR" altLang="fr-FR" smtClean="0"/>
              <a:t>Quatrième niveau</a:t>
            </a:r>
          </a:p>
          <a:p>
            <a:pPr lvl="4"/>
            <a:r>
              <a:rPr lang="fr-FR" altLang="fr-FR" smtClean="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65" charset="0"/>
              </a:defRPr>
            </a:lvl1pPr>
          </a:lstStyle>
          <a:p>
            <a:pPr>
              <a:defRPr/>
            </a:pPr>
            <a:fld id="{8C071646-DF00-4B1A-94E8-73328096E145}" type="datetime1">
              <a:rPr lang="fr-FR" altLang="fr-FR"/>
              <a:pPr>
                <a:defRPr/>
              </a:pPr>
              <a:t>28/04/16</a:t>
            </a:fld>
            <a:endParaRPr lang="fr-FR" alt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65" charset="0"/>
              </a:defRPr>
            </a:lvl1pPr>
          </a:lstStyle>
          <a:p>
            <a:pPr>
              <a:defRPr/>
            </a:pPr>
            <a:endParaRPr lang="fr-FR" alt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65" charset="0"/>
              </a:defRPr>
            </a:lvl1pPr>
          </a:lstStyle>
          <a:p>
            <a:pPr>
              <a:defRPr/>
            </a:pPr>
            <a:fld id="{5549C07C-5FD3-409C-A0EE-0FB253B68182}" type="slidenum">
              <a:rPr lang="fr-FR" altLang="fr-FR"/>
              <a:pPr>
                <a:defRPr/>
              </a:pPr>
              <a:t>‹#›</a:t>
            </a:fld>
            <a:endParaRPr lang="fr-FR" alt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pitchFamily="-65"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pitchFamily="-65"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Image 3" descr="01_Fond.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ZoneTexte 10"/>
          <p:cNvSpPr txBox="1">
            <a:spLocks noChangeArrowheads="1"/>
          </p:cNvSpPr>
          <p:nvPr/>
        </p:nvSpPr>
        <p:spPr bwMode="auto">
          <a:xfrm>
            <a:off x="2771775" y="547688"/>
            <a:ext cx="6200775" cy="512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algn="ctr" eaLnBrk="1" hangingPunct="1">
              <a:lnSpc>
                <a:spcPts val="6338"/>
              </a:lnSpc>
              <a:spcBef>
                <a:spcPct val="0"/>
              </a:spcBef>
              <a:spcAft>
                <a:spcPts val="600"/>
              </a:spcAft>
              <a:buFontTx/>
              <a:buNone/>
            </a:pPr>
            <a:endParaRPr lang="fr-FR" altLang="fr-FR" b="1">
              <a:solidFill>
                <a:schemeClr val="bg1"/>
              </a:solidFill>
              <a:latin typeface="Arial Black" pitchFamily="-65" charset="0"/>
            </a:endParaRPr>
          </a:p>
          <a:p>
            <a:pPr algn="ctr" eaLnBrk="1" hangingPunct="1">
              <a:lnSpc>
                <a:spcPts val="6338"/>
              </a:lnSpc>
              <a:spcBef>
                <a:spcPct val="0"/>
              </a:spcBef>
              <a:spcAft>
                <a:spcPts val="600"/>
              </a:spcAft>
              <a:buFontTx/>
              <a:buNone/>
            </a:pPr>
            <a:r>
              <a:rPr lang="fr-FR" altLang="fr-FR" b="1">
                <a:solidFill>
                  <a:schemeClr val="bg1"/>
                </a:solidFill>
                <a:latin typeface="Arial Black" pitchFamily="-65" charset="0"/>
              </a:rPr>
              <a:t>L’expression salariale</a:t>
            </a:r>
          </a:p>
          <a:p>
            <a:pPr algn="ctr" eaLnBrk="1" hangingPunct="1">
              <a:lnSpc>
                <a:spcPts val="6338"/>
              </a:lnSpc>
              <a:spcBef>
                <a:spcPct val="0"/>
              </a:spcBef>
              <a:spcAft>
                <a:spcPts val="600"/>
              </a:spcAft>
              <a:buFontTx/>
              <a:buNone/>
            </a:pPr>
            <a:endParaRPr lang="fr-FR" altLang="fr-FR" b="1">
              <a:solidFill>
                <a:schemeClr val="bg1"/>
              </a:solidFill>
              <a:latin typeface="Arial Black" pitchFamily="-65" charset="0"/>
            </a:endParaRPr>
          </a:p>
          <a:p>
            <a:pPr algn="ctr" eaLnBrk="1" hangingPunct="1">
              <a:lnSpc>
                <a:spcPts val="6338"/>
              </a:lnSpc>
              <a:spcBef>
                <a:spcPct val="0"/>
              </a:spcBef>
              <a:spcAft>
                <a:spcPts val="600"/>
              </a:spcAft>
              <a:buFontTx/>
              <a:buNone/>
            </a:pPr>
            <a:r>
              <a:rPr lang="fr-FR" altLang="fr-FR" b="1">
                <a:solidFill>
                  <a:schemeClr val="bg1"/>
                </a:solidFill>
                <a:latin typeface="Arial Black" pitchFamily="-65" charset="0"/>
              </a:rPr>
              <a:t>Quelle sensibilisation aux déviances de la participation</a:t>
            </a:r>
          </a:p>
        </p:txBody>
      </p:sp>
      <p:sp>
        <p:nvSpPr>
          <p:cNvPr id="2052" name="ZoneTexte 14"/>
          <p:cNvSpPr txBox="1">
            <a:spLocks noChangeArrowheads="1"/>
          </p:cNvSpPr>
          <p:nvPr/>
        </p:nvSpPr>
        <p:spPr bwMode="auto">
          <a:xfrm>
            <a:off x="381000" y="3284538"/>
            <a:ext cx="1655763" cy="208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algn="ctr" eaLnBrk="1" hangingPunct="1">
              <a:spcBef>
                <a:spcPct val="0"/>
              </a:spcBef>
              <a:buFontTx/>
              <a:buNone/>
            </a:pPr>
            <a:r>
              <a:rPr lang="fr-FR" altLang="fr-FR" sz="1200" b="1" u="sng">
                <a:solidFill>
                  <a:srgbClr val="DA4C18"/>
                </a:solidFill>
                <a:cs typeface="Arial" charset="0"/>
              </a:rPr>
              <a:t>Management et santé au travail</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Image 3" descr="02_Suit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7163" y="0"/>
            <a:ext cx="9144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ZoneTexte 10"/>
          <p:cNvSpPr txBox="1">
            <a:spLocks noChangeArrowheads="1"/>
          </p:cNvSpPr>
          <p:nvPr/>
        </p:nvSpPr>
        <p:spPr bwMode="auto">
          <a:xfrm>
            <a:off x="1905000" y="609600"/>
            <a:ext cx="6200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pPr>
            <a:endParaRPr lang="fr-FR" altLang="fr-FR" sz="4800" b="1">
              <a:solidFill>
                <a:srgbClr val="DA4C18"/>
              </a:solidFill>
              <a:latin typeface="Arial Black" pitchFamily="-65" charset="0"/>
            </a:endParaRPr>
          </a:p>
        </p:txBody>
      </p:sp>
      <p:sp>
        <p:nvSpPr>
          <p:cNvPr id="4100" name="ZoneTexte 10"/>
          <p:cNvSpPr txBox="1">
            <a:spLocks noChangeArrowheads="1"/>
          </p:cNvSpPr>
          <p:nvPr/>
        </p:nvSpPr>
        <p:spPr bwMode="auto">
          <a:xfrm>
            <a:off x="1905000" y="525463"/>
            <a:ext cx="6843713"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defRPr/>
            </a:pPr>
            <a:r>
              <a:rPr lang="fr-FR" altLang="fr-FR" sz="3800" b="1" dirty="0" smtClean="0">
                <a:solidFill>
                  <a:srgbClr val="DA4C18"/>
                </a:solidFill>
                <a:latin typeface="+mn-lt"/>
              </a:rPr>
              <a:t>Quelle approche en amont…</a:t>
            </a:r>
          </a:p>
        </p:txBody>
      </p:sp>
      <p:sp>
        <p:nvSpPr>
          <p:cNvPr id="4101" name="ZoneTexte 10"/>
          <p:cNvSpPr txBox="1">
            <a:spLocks noChangeArrowheads="1"/>
          </p:cNvSpPr>
          <p:nvPr/>
        </p:nvSpPr>
        <p:spPr bwMode="auto">
          <a:xfrm>
            <a:off x="1865313" y="1412875"/>
            <a:ext cx="6858000" cy="469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marL="285750" indent="-285750"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8217475" indent="-285750"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spcBef>
                <a:spcPct val="0"/>
              </a:spcBef>
              <a:spcAft>
                <a:spcPts val="1200"/>
              </a:spcAft>
              <a:buFont typeface="Wingdings" pitchFamily="2" charset="2"/>
              <a:buChar char="§"/>
              <a:defRPr/>
            </a:pPr>
            <a:r>
              <a:rPr lang="fr-FR" altLang="fr-FR" sz="1800" dirty="0" smtClean="0">
                <a:latin typeface="+mn-lt"/>
              </a:rPr>
              <a:t>Proposer des espaces de discussion sous forme expérimentale :</a:t>
            </a:r>
          </a:p>
          <a:p>
            <a:pPr lvl="2" eaLnBrk="1" hangingPunct="1">
              <a:spcBef>
                <a:spcPct val="0"/>
              </a:spcBef>
              <a:spcAft>
                <a:spcPts val="1200"/>
              </a:spcAft>
              <a:buFont typeface="Wingdings" pitchFamily="2" charset="2"/>
              <a:buChar char="§"/>
              <a:defRPr/>
            </a:pPr>
            <a:r>
              <a:rPr lang="fr-FR" altLang="fr-FR" sz="1600" dirty="0" smtClean="0">
                <a:latin typeface="+mn-lt"/>
              </a:rPr>
              <a:t>Dans les unités de travail </a:t>
            </a:r>
          </a:p>
          <a:p>
            <a:pPr lvl="2" eaLnBrk="1" hangingPunct="1">
              <a:spcBef>
                <a:spcPct val="0"/>
              </a:spcBef>
              <a:spcAft>
                <a:spcPts val="1200"/>
              </a:spcAft>
              <a:buFont typeface="Wingdings" pitchFamily="2" charset="2"/>
              <a:buChar char="§"/>
              <a:defRPr/>
            </a:pPr>
            <a:r>
              <a:rPr lang="fr-FR" altLang="fr-FR" sz="1600" dirty="0" smtClean="0">
                <a:latin typeface="+mn-lt"/>
              </a:rPr>
              <a:t>Dans des  groupes  transverses impliquant les salariés</a:t>
            </a:r>
          </a:p>
          <a:p>
            <a:pPr eaLnBrk="1" hangingPunct="1">
              <a:spcBef>
                <a:spcPct val="0"/>
              </a:spcBef>
              <a:spcAft>
                <a:spcPts val="1200"/>
              </a:spcAft>
              <a:buFont typeface="Wingdings" pitchFamily="2" charset="2"/>
              <a:buChar char="§"/>
              <a:defRPr/>
            </a:pPr>
            <a:r>
              <a:rPr lang="fr-FR" altLang="fr-FR" sz="1800" dirty="0" smtClean="0">
                <a:latin typeface="+mn-lt"/>
              </a:rPr>
              <a:t>Identifier les lieux d’expérimentation </a:t>
            </a:r>
          </a:p>
          <a:p>
            <a:pPr eaLnBrk="1" hangingPunct="1">
              <a:spcBef>
                <a:spcPct val="0"/>
              </a:spcBef>
              <a:spcAft>
                <a:spcPts val="1200"/>
              </a:spcAft>
              <a:buFont typeface="Wingdings" pitchFamily="2" charset="2"/>
              <a:buChar char="§"/>
              <a:defRPr/>
            </a:pPr>
            <a:r>
              <a:rPr lang="fr-FR" altLang="fr-FR" sz="1800" dirty="0" smtClean="0">
                <a:latin typeface="+mn-lt"/>
              </a:rPr>
              <a:t>Définir en amont les règles de fonctionnement</a:t>
            </a:r>
          </a:p>
          <a:p>
            <a:pPr eaLnBrk="1" hangingPunct="1">
              <a:spcBef>
                <a:spcPct val="0"/>
              </a:spcBef>
              <a:spcAft>
                <a:spcPts val="1200"/>
              </a:spcAft>
              <a:buFont typeface="Wingdings" pitchFamily="2" charset="2"/>
              <a:buChar char="§"/>
              <a:defRPr/>
            </a:pPr>
            <a:r>
              <a:rPr lang="fr-FR" altLang="fr-FR" sz="1800" dirty="0" smtClean="0">
                <a:latin typeface="+mn-lt"/>
              </a:rPr>
              <a:t>Prévoir une formation conjointe des manager de proximité et des représentants du personnel impliqués</a:t>
            </a:r>
          </a:p>
          <a:p>
            <a:pPr eaLnBrk="1" hangingPunct="1">
              <a:spcBef>
                <a:spcPct val="0"/>
              </a:spcBef>
              <a:spcAft>
                <a:spcPts val="1200"/>
              </a:spcAft>
              <a:buFont typeface="Wingdings" pitchFamily="2" charset="2"/>
              <a:buChar char="§"/>
              <a:defRPr/>
            </a:pPr>
            <a:r>
              <a:rPr lang="fr-FR" altLang="fr-FR" sz="1800" dirty="0" smtClean="0">
                <a:latin typeface="+mn-lt"/>
              </a:rPr>
              <a:t>Établir une méthodologie de classement des problèmes </a:t>
            </a:r>
          </a:p>
          <a:p>
            <a:pPr eaLnBrk="1" hangingPunct="1">
              <a:spcBef>
                <a:spcPct val="0"/>
              </a:spcBef>
              <a:spcAft>
                <a:spcPts val="1200"/>
              </a:spcAft>
              <a:buFont typeface="Wingdings" pitchFamily="2" charset="2"/>
              <a:buChar char="§"/>
              <a:defRPr/>
            </a:pPr>
            <a:r>
              <a:rPr lang="fr-FR" altLang="fr-FR" sz="1800" dirty="0" smtClean="0">
                <a:latin typeface="+mn-lt"/>
              </a:rPr>
              <a:t>Préciser les modalités de suivi des expérimentations par les représentants du personnel</a:t>
            </a:r>
          </a:p>
          <a:p>
            <a:pPr eaLnBrk="1" hangingPunct="1">
              <a:spcBef>
                <a:spcPct val="0"/>
              </a:spcBef>
              <a:spcAft>
                <a:spcPts val="1200"/>
              </a:spcAft>
              <a:buFont typeface="Wingdings" pitchFamily="2" charset="2"/>
              <a:buChar char="§"/>
              <a:defRPr/>
            </a:pPr>
            <a:r>
              <a:rPr lang="fr-FR" altLang="fr-FR" sz="1800" dirty="0" smtClean="0">
                <a:latin typeface="+mn-lt"/>
              </a:rPr>
              <a:t>Définir les indicateurs de suivi et de satisfaction</a:t>
            </a:r>
            <a:endParaRPr lang="fr-FR" altLang="fr-FR" sz="1400" dirty="0" smtClean="0">
              <a:latin typeface="+mn-lt"/>
            </a:endParaRPr>
          </a:p>
          <a:p>
            <a:pPr marL="0" indent="0" eaLnBrk="1" hangingPunct="1">
              <a:spcBef>
                <a:spcPct val="0"/>
              </a:spcBef>
              <a:spcAft>
                <a:spcPts val="1200"/>
              </a:spcAft>
              <a:buFont typeface="Arial" charset="0"/>
              <a:buNone/>
              <a:defRPr/>
            </a:pPr>
            <a:endParaRPr lang="fr-FR" altLang="fr-FR" sz="1800" dirty="0" smtClean="0">
              <a:latin typeface="Arial Black" pitchFamily="-65" charset="0"/>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Image 3" descr="02_Suit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7163" y="0"/>
            <a:ext cx="9144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ZoneTexte 10"/>
          <p:cNvSpPr txBox="1">
            <a:spLocks noChangeArrowheads="1"/>
          </p:cNvSpPr>
          <p:nvPr/>
        </p:nvSpPr>
        <p:spPr bwMode="auto">
          <a:xfrm>
            <a:off x="1905000" y="609600"/>
            <a:ext cx="6200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pPr>
            <a:endParaRPr lang="fr-FR" altLang="fr-FR" sz="4800" b="1">
              <a:solidFill>
                <a:srgbClr val="DA4C18"/>
              </a:solidFill>
              <a:latin typeface="Arial Black" pitchFamily="-65" charset="0"/>
            </a:endParaRPr>
          </a:p>
        </p:txBody>
      </p:sp>
      <p:sp>
        <p:nvSpPr>
          <p:cNvPr id="4100" name="ZoneTexte 10"/>
          <p:cNvSpPr txBox="1">
            <a:spLocks noChangeArrowheads="1"/>
          </p:cNvSpPr>
          <p:nvPr/>
        </p:nvSpPr>
        <p:spPr bwMode="auto">
          <a:xfrm>
            <a:off x="1905000" y="525463"/>
            <a:ext cx="6843713"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defRPr/>
            </a:pPr>
            <a:r>
              <a:rPr lang="fr-FR" altLang="fr-FR" sz="3800" b="1" dirty="0" smtClean="0">
                <a:solidFill>
                  <a:srgbClr val="DA4C18"/>
                </a:solidFill>
                <a:latin typeface="+mn-lt"/>
              </a:rPr>
              <a:t>conclusion</a:t>
            </a:r>
          </a:p>
        </p:txBody>
      </p:sp>
      <p:sp>
        <p:nvSpPr>
          <p:cNvPr id="4101" name="ZoneTexte 10"/>
          <p:cNvSpPr txBox="1">
            <a:spLocks noChangeArrowheads="1"/>
          </p:cNvSpPr>
          <p:nvPr/>
        </p:nvSpPr>
        <p:spPr bwMode="auto">
          <a:xfrm>
            <a:off x="1763713" y="2349500"/>
            <a:ext cx="6858000" cy="318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marL="285750" indent="-285750"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8217475" indent="-285750"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spcBef>
                <a:spcPct val="0"/>
              </a:spcBef>
              <a:spcAft>
                <a:spcPts val="1200"/>
              </a:spcAft>
              <a:buFont typeface="Wingdings" pitchFamily="2" charset="2"/>
              <a:buChar char="§"/>
              <a:defRPr/>
            </a:pPr>
            <a:r>
              <a:rPr lang="fr-FR" altLang="fr-FR" sz="1800" dirty="0" smtClean="0">
                <a:latin typeface="+mn-lt"/>
              </a:rPr>
              <a:t>Se saisir de la démarche QVT-EP</a:t>
            </a:r>
          </a:p>
          <a:p>
            <a:pPr eaLnBrk="1" hangingPunct="1">
              <a:spcBef>
                <a:spcPct val="0"/>
              </a:spcBef>
              <a:spcAft>
                <a:spcPts val="1200"/>
              </a:spcAft>
              <a:buFont typeface="Wingdings" pitchFamily="2" charset="2"/>
              <a:buChar char="§"/>
              <a:defRPr/>
            </a:pPr>
            <a:r>
              <a:rPr lang="fr-FR" altLang="fr-FR" sz="1800" dirty="0" smtClean="0">
                <a:latin typeface="+mn-lt"/>
              </a:rPr>
              <a:t>En faire un levier d’action syndicale </a:t>
            </a:r>
          </a:p>
          <a:p>
            <a:pPr eaLnBrk="1" hangingPunct="1">
              <a:spcBef>
                <a:spcPct val="0"/>
              </a:spcBef>
              <a:spcAft>
                <a:spcPts val="1200"/>
              </a:spcAft>
              <a:buFont typeface="Wingdings" pitchFamily="2" charset="2"/>
              <a:buChar char="§"/>
              <a:defRPr/>
            </a:pPr>
            <a:r>
              <a:rPr lang="fr-FR" altLang="fr-FR" sz="1800" dirty="0" smtClean="0">
                <a:latin typeface="+mn-lt"/>
              </a:rPr>
              <a:t>S’assurer de la mise en place d’indicateurs de suivi et d’objectifs</a:t>
            </a:r>
          </a:p>
          <a:p>
            <a:pPr eaLnBrk="1" hangingPunct="1">
              <a:spcBef>
                <a:spcPct val="0"/>
              </a:spcBef>
              <a:spcAft>
                <a:spcPts val="1200"/>
              </a:spcAft>
              <a:buFont typeface="Wingdings" pitchFamily="2" charset="2"/>
              <a:buChar char="§"/>
              <a:defRPr/>
            </a:pPr>
            <a:r>
              <a:rPr lang="fr-FR" altLang="fr-FR" sz="1800" dirty="0" smtClean="0">
                <a:latin typeface="+mn-lt"/>
              </a:rPr>
              <a:t>Assurer le lien avec les IRP </a:t>
            </a:r>
          </a:p>
          <a:p>
            <a:pPr eaLnBrk="1" hangingPunct="1">
              <a:spcBef>
                <a:spcPct val="0"/>
              </a:spcBef>
              <a:spcAft>
                <a:spcPts val="1200"/>
              </a:spcAft>
              <a:buFont typeface="Wingdings" pitchFamily="2" charset="2"/>
              <a:buChar char="§"/>
              <a:defRPr/>
            </a:pPr>
            <a:r>
              <a:rPr lang="fr-FR" altLang="fr-FR" sz="1800" dirty="0" smtClean="0">
                <a:latin typeface="+mn-lt"/>
              </a:rPr>
              <a:t>Inventer une nouvelle forme de dialogue au service du dialogue social</a:t>
            </a:r>
          </a:p>
          <a:p>
            <a:pPr eaLnBrk="1" hangingPunct="1">
              <a:spcBef>
                <a:spcPct val="0"/>
              </a:spcBef>
              <a:spcAft>
                <a:spcPts val="1200"/>
              </a:spcAft>
              <a:buFont typeface="Wingdings" pitchFamily="2" charset="2"/>
              <a:buChar char="§"/>
              <a:defRPr/>
            </a:pPr>
            <a:endParaRPr lang="fr-FR" altLang="fr-FR" sz="1800" dirty="0" smtClean="0">
              <a:latin typeface="+mn-lt"/>
            </a:endParaRPr>
          </a:p>
          <a:p>
            <a:pPr marL="0" indent="0" eaLnBrk="1" hangingPunct="1">
              <a:spcBef>
                <a:spcPct val="0"/>
              </a:spcBef>
              <a:spcAft>
                <a:spcPts val="1200"/>
              </a:spcAft>
              <a:buFont typeface="Arial" charset="0"/>
              <a:buNone/>
              <a:defRPr/>
            </a:pPr>
            <a:endParaRPr lang="fr-FR" altLang="fr-FR" sz="1800" dirty="0" smtClean="0">
              <a:latin typeface="Arial Black" pitchFamily="-65" charset="0"/>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Image 3" descr="02_Suit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7163" y="0"/>
            <a:ext cx="9144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ZoneTexte 10"/>
          <p:cNvSpPr txBox="1">
            <a:spLocks noChangeArrowheads="1"/>
          </p:cNvSpPr>
          <p:nvPr/>
        </p:nvSpPr>
        <p:spPr bwMode="auto">
          <a:xfrm>
            <a:off x="1905000" y="609600"/>
            <a:ext cx="6200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pPr>
            <a:endParaRPr lang="fr-FR" altLang="fr-FR" sz="4800" b="1">
              <a:solidFill>
                <a:srgbClr val="DA4C18"/>
              </a:solidFill>
              <a:latin typeface="Arial Black" pitchFamily="-65" charset="0"/>
            </a:endParaRPr>
          </a:p>
        </p:txBody>
      </p:sp>
      <p:sp>
        <p:nvSpPr>
          <p:cNvPr id="4101" name="ZoneTexte 10"/>
          <p:cNvSpPr txBox="1">
            <a:spLocks noChangeArrowheads="1"/>
          </p:cNvSpPr>
          <p:nvPr/>
        </p:nvSpPr>
        <p:spPr bwMode="auto">
          <a:xfrm>
            <a:off x="1763713" y="2349500"/>
            <a:ext cx="6858000" cy="754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marL="285750" indent="-285750"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8217475" indent="-285750"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marL="0" indent="0" eaLnBrk="1" hangingPunct="1">
              <a:spcBef>
                <a:spcPct val="0"/>
              </a:spcBef>
              <a:spcAft>
                <a:spcPts val="1200"/>
              </a:spcAft>
              <a:buNone/>
              <a:defRPr/>
            </a:pPr>
            <a:endParaRPr lang="fr-FR" altLang="fr-FR" sz="1800" dirty="0" smtClean="0">
              <a:latin typeface="+mn-lt"/>
            </a:endParaRPr>
          </a:p>
          <a:p>
            <a:pPr marL="0" indent="0" eaLnBrk="1" hangingPunct="1">
              <a:spcBef>
                <a:spcPct val="0"/>
              </a:spcBef>
              <a:spcAft>
                <a:spcPts val="1200"/>
              </a:spcAft>
              <a:buFont typeface="Arial" charset="0"/>
              <a:buNone/>
              <a:defRPr/>
            </a:pPr>
            <a:endParaRPr lang="fr-FR" altLang="fr-FR" sz="1800" dirty="0" smtClean="0">
              <a:latin typeface="Arial Black" pitchFamily="-65" charset="0"/>
            </a:endParaRPr>
          </a:p>
        </p:txBody>
      </p:sp>
      <p:sp>
        <p:nvSpPr>
          <p:cNvPr id="6" name="ZoneTexte 10"/>
          <p:cNvSpPr txBox="1">
            <a:spLocks noChangeArrowheads="1"/>
          </p:cNvSpPr>
          <p:nvPr/>
        </p:nvSpPr>
        <p:spPr bwMode="auto">
          <a:xfrm>
            <a:off x="899592" y="3124869"/>
            <a:ext cx="6843713"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algn="ctr" eaLnBrk="1" hangingPunct="1">
              <a:lnSpc>
                <a:spcPts val="4500"/>
              </a:lnSpc>
              <a:spcBef>
                <a:spcPct val="0"/>
              </a:spcBef>
              <a:buFontTx/>
              <a:buNone/>
              <a:defRPr/>
            </a:pPr>
            <a:r>
              <a:rPr lang="fr-FR" altLang="fr-FR" sz="4800" b="1" dirty="0" smtClean="0">
                <a:solidFill>
                  <a:srgbClr val="DA4C18"/>
                </a:solidFill>
                <a:latin typeface="+mn-lt"/>
              </a:rPr>
              <a:t>DEBAT</a:t>
            </a:r>
          </a:p>
        </p:txBody>
      </p:sp>
    </p:spTree>
    <p:extLst>
      <p:ext uri="{BB962C8B-B14F-4D97-AF65-F5344CB8AC3E}">
        <p14:creationId xmlns:p14="http://schemas.microsoft.com/office/powerpoint/2010/main" val="112981936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Image 3" descr="02_Suit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ZoneTexte 10"/>
          <p:cNvSpPr txBox="1">
            <a:spLocks noChangeArrowheads="1"/>
          </p:cNvSpPr>
          <p:nvPr/>
        </p:nvSpPr>
        <p:spPr bwMode="auto">
          <a:xfrm>
            <a:off x="1905000" y="525463"/>
            <a:ext cx="6200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defRPr/>
            </a:pPr>
            <a:r>
              <a:rPr lang="fr-FR" altLang="fr-FR" sz="4800" b="1" dirty="0" smtClean="0">
                <a:solidFill>
                  <a:srgbClr val="DA4C18"/>
                </a:solidFill>
                <a:latin typeface="+mn-lt"/>
              </a:rPr>
              <a:t>Un peu d’histoire</a:t>
            </a:r>
          </a:p>
        </p:txBody>
      </p:sp>
      <p:sp>
        <p:nvSpPr>
          <p:cNvPr id="3076" name="ZoneTexte 10"/>
          <p:cNvSpPr txBox="1">
            <a:spLocks noChangeArrowheads="1"/>
          </p:cNvSpPr>
          <p:nvPr/>
        </p:nvSpPr>
        <p:spPr bwMode="auto">
          <a:xfrm>
            <a:off x="1763713" y="1700213"/>
            <a:ext cx="6858000" cy="414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marL="285750" indent="-285750"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spcBef>
                <a:spcPct val="0"/>
              </a:spcBef>
              <a:spcAft>
                <a:spcPts val="1200"/>
              </a:spcAft>
              <a:buFont typeface="Wingdings" pitchFamily="2" charset="2"/>
              <a:buChar char="§"/>
              <a:defRPr/>
            </a:pPr>
            <a:r>
              <a:rPr lang="fr-FR" altLang="fr-FR" sz="1800" dirty="0" smtClean="0">
                <a:latin typeface="+mn-lt"/>
              </a:rPr>
              <a:t>1974 : la Cfdt fait émerger l’idée d’un droit à discussion de ses conditions de travail par le travailleur, sur son lieu de travail et pendant son temps de travail,</a:t>
            </a:r>
          </a:p>
          <a:p>
            <a:pPr eaLnBrk="1" hangingPunct="1">
              <a:spcBef>
                <a:spcPct val="0"/>
              </a:spcBef>
              <a:spcAft>
                <a:spcPts val="1200"/>
              </a:spcAft>
              <a:buFont typeface="Wingdings" pitchFamily="2" charset="2"/>
              <a:buChar char="§"/>
              <a:defRPr/>
            </a:pPr>
            <a:r>
              <a:rPr lang="fr-FR" altLang="fr-FR" sz="1800" dirty="0" smtClean="0">
                <a:latin typeface="+mn-lt"/>
              </a:rPr>
              <a:t>Une Cfdt convaincue que l’on ne peut changer le travail sans les travailleurs,</a:t>
            </a:r>
          </a:p>
          <a:p>
            <a:pPr eaLnBrk="1" hangingPunct="1">
              <a:spcBef>
                <a:spcPct val="0"/>
              </a:spcBef>
              <a:spcAft>
                <a:spcPts val="1200"/>
              </a:spcAft>
              <a:buFont typeface="Wingdings" pitchFamily="2" charset="2"/>
              <a:buChar char="§"/>
              <a:defRPr/>
            </a:pPr>
            <a:r>
              <a:rPr lang="fr-FR" altLang="fr-FR" sz="1800" dirty="0" smtClean="0">
                <a:latin typeface="+mn-lt"/>
              </a:rPr>
              <a:t>1978 : la Cfdt convainc le CNPF de créer deux groupes de travail pour éventuellement nourrir un négociation  nationale,</a:t>
            </a:r>
          </a:p>
          <a:p>
            <a:pPr eaLnBrk="1" hangingPunct="1">
              <a:spcBef>
                <a:spcPct val="0"/>
              </a:spcBef>
              <a:spcAft>
                <a:spcPts val="1200"/>
              </a:spcAft>
              <a:buFont typeface="Wingdings" pitchFamily="2" charset="2"/>
              <a:buChar char="§"/>
              <a:defRPr/>
            </a:pPr>
            <a:r>
              <a:rPr lang="fr-FR" altLang="fr-FR" sz="1800" dirty="0" smtClean="0">
                <a:latin typeface="+mn-lt"/>
              </a:rPr>
              <a:t>L’un de ces groupes porte sur le droit d’expression, cela montre une certaine ouverture du CNPF, mais in fine, la discussion n’aboutie pas,</a:t>
            </a:r>
          </a:p>
          <a:p>
            <a:pPr eaLnBrk="1" hangingPunct="1">
              <a:spcBef>
                <a:spcPct val="0"/>
              </a:spcBef>
              <a:spcAft>
                <a:spcPts val="1200"/>
              </a:spcAft>
              <a:buFont typeface="Wingdings" pitchFamily="2" charset="2"/>
              <a:buChar char="§"/>
              <a:defRPr/>
            </a:pPr>
            <a:r>
              <a:rPr lang="fr-FR" altLang="fr-FR" sz="1800" dirty="0" smtClean="0">
                <a:latin typeface="+mn-lt"/>
              </a:rPr>
              <a:t>4 août 1982 : Loi Auroux, elle concrétise le droit d’expression des salariés.</a:t>
            </a:r>
          </a:p>
          <a:p>
            <a:pPr eaLnBrk="1" hangingPunct="1">
              <a:spcBef>
                <a:spcPct val="0"/>
              </a:spcBef>
              <a:spcAft>
                <a:spcPts val="1200"/>
              </a:spcAft>
              <a:buFont typeface="Wingdings" pitchFamily="2" charset="2"/>
              <a:buChar char="§"/>
              <a:defRPr/>
            </a:pPr>
            <a:endParaRPr lang="fr-FR" altLang="fr-FR" sz="1800" dirty="0" smtClean="0">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Image 3" descr="02_Suit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7163" y="0"/>
            <a:ext cx="9144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ZoneTexte 10"/>
          <p:cNvSpPr txBox="1">
            <a:spLocks noChangeArrowheads="1"/>
          </p:cNvSpPr>
          <p:nvPr/>
        </p:nvSpPr>
        <p:spPr bwMode="auto">
          <a:xfrm>
            <a:off x="1905000" y="609600"/>
            <a:ext cx="6200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pPr>
            <a:endParaRPr lang="fr-FR" altLang="fr-FR" sz="4800" b="1">
              <a:solidFill>
                <a:srgbClr val="DA4C18"/>
              </a:solidFill>
              <a:latin typeface="Arial Black" pitchFamily="-65" charset="0"/>
            </a:endParaRPr>
          </a:p>
        </p:txBody>
      </p:sp>
      <p:sp>
        <p:nvSpPr>
          <p:cNvPr id="4100" name="ZoneTexte 10"/>
          <p:cNvSpPr txBox="1">
            <a:spLocks noChangeArrowheads="1"/>
          </p:cNvSpPr>
          <p:nvPr/>
        </p:nvSpPr>
        <p:spPr bwMode="auto">
          <a:xfrm>
            <a:off x="1905000" y="525463"/>
            <a:ext cx="6843713"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defRPr/>
            </a:pPr>
            <a:r>
              <a:rPr lang="fr-FR" altLang="fr-FR" sz="4800" b="1" dirty="0" smtClean="0">
                <a:solidFill>
                  <a:srgbClr val="DA4C18"/>
                </a:solidFill>
                <a:latin typeface="+mn-lt"/>
              </a:rPr>
              <a:t>Les freins </a:t>
            </a:r>
          </a:p>
        </p:txBody>
      </p:sp>
      <p:sp>
        <p:nvSpPr>
          <p:cNvPr id="4101" name="ZoneTexte 10"/>
          <p:cNvSpPr txBox="1">
            <a:spLocks noChangeArrowheads="1"/>
          </p:cNvSpPr>
          <p:nvPr/>
        </p:nvSpPr>
        <p:spPr bwMode="auto">
          <a:xfrm>
            <a:off x="1905000" y="1333500"/>
            <a:ext cx="6858000" cy="543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marL="285750" indent="-285750"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8217475" indent="-285750"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spcBef>
                <a:spcPct val="0"/>
              </a:spcBef>
              <a:spcAft>
                <a:spcPts val="1200"/>
              </a:spcAft>
              <a:buFont typeface="Wingdings" pitchFamily="2" charset="2"/>
              <a:buChar char="§"/>
              <a:defRPr/>
            </a:pPr>
            <a:r>
              <a:rPr lang="fr-FR" altLang="fr-FR" sz="1800" dirty="0" smtClean="0">
                <a:latin typeface="+mn-lt"/>
              </a:rPr>
              <a:t>La difficulté d’une transposition en droit d’un besoin humain,</a:t>
            </a:r>
          </a:p>
          <a:p>
            <a:pPr eaLnBrk="1" hangingPunct="1">
              <a:spcBef>
                <a:spcPct val="0"/>
              </a:spcBef>
              <a:spcAft>
                <a:spcPts val="1200"/>
              </a:spcAft>
              <a:buFont typeface="Wingdings" pitchFamily="2" charset="2"/>
              <a:buChar char="§"/>
              <a:defRPr/>
            </a:pPr>
            <a:r>
              <a:rPr lang="fr-FR" altLang="fr-FR" sz="1800" dirty="0" smtClean="0">
                <a:latin typeface="+mn-lt"/>
              </a:rPr>
              <a:t>Son animation n’a été écrite nulle part,</a:t>
            </a:r>
          </a:p>
          <a:p>
            <a:pPr eaLnBrk="1" hangingPunct="1">
              <a:spcBef>
                <a:spcPct val="0"/>
              </a:spcBef>
              <a:spcAft>
                <a:spcPts val="1200"/>
              </a:spcAft>
              <a:buFont typeface="Wingdings" pitchFamily="2" charset="2"/>
              <a:buChar char="§"/>
              <a:defRPr/>
            </a:pPr>
            <a:r>
              <a:rPr lang="fr-FR" altLang="fr-FR" sz="1800" dirty="0" smtClean="0">
                <a:latin typeface="+mn-lt"/>
              </a:rPr>
              <a:t>Le manque d’intérêt des autres syndicats (notamment sur l’amélioration des conditions de travail, une CGT radicale, FO anti réformiste, CGC conservatrice),</a:t>
            </a:r>
          </a:p>
          <a:p>
            <a:pPr eaLnBrk="1" hangingPunct="1">
              <a:spcBef>
                <a:spcPct val="0"/>
              </a:spcBef>
              <a:spcAft>
                <a:spcPts val="1200"/>
              </a:spcAft>
              <a:buFont typeface="Wingdings" pitchFamily="2" charset="2"/>
              <a:buChar char="§"/>
              <a:defRPr/>
            </a:pPr>
            <a:r>
              <a:rPr lang="fr-FR" altLang="fr-FR" sz="1800" dirty="0" smtClean="0">
                <a:latin typeface="+mn-lt"/>
              </a:rPr>
              <a:t>Mauvaise conjoncture économique de l’époque qui n’a pas joué en la faveur de ce droit nouveau – les salariés étant plus préoccupé par leur emploi que par les conditions de travail, qui ne sont plus prioritaires,</a:t>
            </a:r>
          </a:p>
          <a:p>
            <a:pPr eaLnBrk="1" hangingPunct="1">
              <a:spcBef>
                <a:spcPct val="0"/>
              </a:spcBef>
              <a:spcAft>
                <a:spcPts val="1200"/>
              </a:spcAft>
              <a:buFont typeface="Wingdings" pitchFamily="2" charset="2"/>
              <a:buChar char="§"/>
              <a:defRPr/>
            </a:pPr>
            <a:r>
              <a:rPr lang="fr-FR" altLang="fr-FR" sz="1800" dirty="0" smtClean="0">
                <a:latin typeface="+mn-lt"/>
              </a:rPr>
              <a:t>En parallèle, les entreprises se modernisent,</a:t>
            </a:r>
          </a:p>
          <a:p>
            <a:pPr eaLnBrk="1" hangingPunct="1">
              <a:spcBef>
                <a:spcPct val="0"/>
              </a:spcBef>
              <a:spcAft>
                <a:spcPts val="1200"/>
              </a:spcAft>
              <a:buFont typeface="Wingdings" pitchFamily="2" charset="2"/>
              <a:buChar char="§"/>
              <a:defRPr/>
            </a:pPr>
            <a:r>
              <a:rPr lang="fr-FR" altLang="fr-FR" sz="1800" dirty="0" smtClean="0">
                <a:latin typeface="+mn-lt"/>
              </a:rPr>
              <a:t>Le développement du management participatif se fait sentir comme une réponse pour contrecarrer le droit d’expression, redouté à tort,</a:t>
            </a:r>
          </a:p>
          <a:p>
            <a:pPr eaLnBrk="1" hangingPunct="1">
              <a:spcBef>
                <a:spcPct val="0"/>
              </a:spcBef>
              <a:spcAft>
                <a:spcPts val="1200"/>
              </a:spcAft>
              <a:buFont typeface="Wingdings" pitchFamily="2" charset="2"/>
              <a:buChar char="§"/>
              <a:defRPr/>
            </a:pPr>
            <a:r>
              <a:rPr lang="fr-FR" altLang="fr-FR" sz="1800" dirty="0" smtClean="0">
                <a:latin typeface="+mn-lt"/>
              </a:rPr>
              <a:t>Difficulté d’appropriation de la méthode.</a:t>
            </a:r>
          </a:p>
          <a:p>
            <a:pPr eaLnBrk="1" hangingPunct="1">
              <a:spcBef>
                <a:spcPct val="0"/>
              </a:spcBef>
              <a:spcAft>
                <a:spcPts val="1200"/>
              </a:spcAft>
              <a:buFont typeface="Wingdings" pitchFamily="2" charset="2"/>
              <a:buChar char="§"/>
              <a:defRPr/>
            </a:pPr>
            <a:endParaRPr lang="fr-FR" altLang="fr-FR" sz="1800" dirty="0" smtClean="0">
              <a:latin typeface="+mn-lt"/>
            </a:endParaRPr>
          </a:p>
          <a:p>
            <a:pPr lvl="1" eaLnBrk="1" hangingPunct="1">
              <a:spcBef>
                <a:spcPct val="0"/>
              </a:spcBef>
              <a:spcAft>
                <a:spcPts val="1200"/>
              </a:spcAft>
              <a:buFont typeface="Wingdings" pitchFamily="2" charset="2"/>
              <a:buChar char="§"/>
              <a:defRPr/>
            </a:pPr>
            <a:endParaRPr lang="fr-FR" altLang="fr-FR" sz="1800" dirty="0" smtClean="0">
              <a:latin typeface="Arial Black" pitchFamily="-65" charset="0"/>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Image 3" descr="02_Suit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7163" y="0"/>
            <a:ext cx="9144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ZoneTexte 10"/>
          <p:cNvSpPr txBox="1">
            <a:spLocks noChangeArrowheads="1"/>
          </p:cNvSpPr>
          <p:nvPr/>
        </p:nvSpPr>
        <p:spPr bwMode="auto">
          <a:xfrm>
            <a:off x="1905000" y="609600"/>
            <a:ext cx="6200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pPr>
            <a:endParaRPr lang="fr-FR" altLang="fr-FR" sz="4800" b="1">
              <a:solidFill>
                <a:srgbClr val="DA4C18"/>
              </a:solidFill>
              <a:latin typeface="Arial Black" pitchFamily="-65" charset="0"/>
            </a:endParaRPr>
          </a:p>
        </p:txBody>
      </p:sp>
      <p:sp>
        <p:nvSpPr>
          <p:cNvPr id="4100" name="ZoneTexte 10"/>
          <p:cNvSpPr txBox="1">
            <a:spLocks noChangeArrowheads="1"/>
          </p:cNvSpPr>
          <p:nvPr/>
        </p:nvSpPr>
        <p:spPr bwMode="auto">
          <a:xfrm>
            <a:off x="1839913" y="930275"/>
            <a:ext cx="6843712"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defRPr/>
            </a:pPr>
            <a:r>
              <a:rPr lang="fr-FR" altLang="fr-FR" sz="4800" b="1" dirty="0" smtClean="0">
                <a:solidFill>
                  <a:srgbClr val="DA4C18"/>
                </a:solidFill>
                <a:latin typeface="+mn-lt"/>
              </a:rPr>
              <a:t>Et pourtant….</a:t>
            </a:r>
          </a:p>
        </p:txBody>
      </p:sp>
      <p:sp>
        <p:nvSpPr>
          <p:cNvPr id="4101" name="ZoneTexte 10"/>
          <p:cNvSpPr txBox="1">
            <a:spLocks noChangeArrowheads="1"/>
          </p:cNvSpPr>
          <p:nvPr/>
        </p:nvSpPr>
        <p:spPr bwMode="auto">
          <a:xfrm>
            <a:off x="1820863" y="1628775"/>
            <a:ext cx="6858000" cy="272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marL="285750" indent="-285750"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8217475" indent="-285750"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spcBef>
                <a:spcPct val="0"/>
              </a:spcBef>
              <a:spcAft>
                <a:spcPts val="1200"/>
              </a:spcAft>
              <a:buFont typeface="Wingdings" pitchFamily="2" charset="2"/>
              <a:buChar char="§"/>
              <a:defRPr/>
            </a:pPr>
            <a:r>
              <a:rPr lang="fr-FR" altLang="fr-FR" sz="1800" dirty="0" smtClean="0">
                <a:latin typeface="+mn-lt"/>
              </a:rPr>
              <a:t>Le droit d’expression vise au développement de la reconnaissance des savoir-faire,</a:t>
            </a:r>
          </a:p>
          <a:p>
            <a:pPr eaLnBrk="1" hangingPunct="1">
              <a:spcBef>
                <a:spcPct val="0"/>
              </a:spcBef>
              <a:spcAft>
                <a:spcPts val="1200"/>
              </a:spcAft>
              <a:buFont typeface="Wingdings" pitchFamily="2" charset="2"/>
              <a:buChar char="§"/>
              <a:defRPr/>
            </a:pPr>
            <a:r>
              <a:rPr lang="fr-FR" altLang="fr-FR" sz="1800" dirty="0" smtClean="0">
                <a:latin typeface="+mn-lt"/>
              </a:rPr>
              <a:t>Il y a une vraie opportunité à saisir pour aborder les organisations du travail et leurs conditions,</a:t>
            </a:r>
          </a:p>
          <a:p>
            <a:pPr eaLnBrk="1" hangingPunct="1">
              <a:spcBef>
                <a:spcPct val="0"/>
              </a:spcBef>
              <a:spcAft>
                <a:spcPts val="1200"/>
              </a:spcAft>
              <a:buFont typeface="Wingdings" pitchFamily="2" charset="2"/>
              <a:buChar char="§"/>
              <a:defRPr/>
            </a:pPr>
            <a:r>
              <a:rPr lang="fr-FR" altLang="fr-FR" sz="1800" dirty="0" smtClean="0">
                <a:latin typeface="+mn-lt"/>
              </a:rPr>
              <a:t>L’appartenance de ce droit d’expression revient aux salariés.</a:t>
            </a:r>
          </a:p>
          <a:p>
            <a:pPr eaLnBrk="1" hangingPunct="1">
              <a:spcBef>
                <a:spcPct val="0"/>
              </a:spcBef>
              <a:spcAft>
                <a:spcPts val="1200"/>
              </a:spcAft>
              <a:buFont typeface="Wingdings" pitchFamily="2" charset="2"/>
              <a:buChar char="§"/>
              <a:defRPr/>
            </a:pPr>
            <a:r>
              <a:rPr lang="fr-FR" altLang="fr-FR" sz="1800" dirty="0" smtClean="0">
                <a:latin typeface="+mn-lt"/>
              </a:rPr>
              <a:t>Tous ces points sont toujours d’actualité et ont été relancés au travers de l’accord national interprofessionnel sur la QVT-EP (qualité de vie au travail –égalité professionnelle)</a:t>
            </a:r>
            <a:endParaRPr lang="fr-FR" altLang="fr-FR" sz="1800" dirty="0" smtClean="0">
              <a:latin typeface="Arial Black" pitchFamily="-65" charset="0"/>
            </a:endParaRPr>
          </a:p>
        </p:txBody>
      </p:sp>
      <p:sp>
        <p:nvSpPr>
          <p:cNvPr id="6" name="ZoneTexte 10"/>
          <p:cNvSpPr txBox="1">
            <a:spLocks noChangeArrowheads="1"/>
          </p:cNvSpPr>
          <p:nvPr/>
        </p:nvSpPr>
        <p:spPr bwMode="auto">
          <a:xfrm>
            <a:off x="1895475" y="4437063"/>
            <a:ext cx="6843713"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defRPr/>
            </a:pPr>
            <a:r>
              <a:rPr lang="fr-FR" altLang="fr-FR" sz="4800" b="1" dirty="0" smtClean="0">
                <a:solidFill>
                  <a:srgbClr val="DA4C18"/>
                </a:solidFill>
                <a:latin typeface="+mn-lt"/>
              </a:rPr>
              <a:t>Aujourd’hui….</a:t>
            </a:r>
          </a:p>
        </p:txBody>
      </p:sp>
      <p:sp>
        <p:nvSpPr>
          <p:cNvPr id="7" name="ZoneTexte 10"/>
          <p:cNvSpPr txBox="1">
            <a:spLocks noChangeArrowheads="1"/>
          </p:cNvSpPr>
          <p:nvPr/>
        </p:nvSpPr>
        <p:spPr bwMode="auto">
          <a:xfrm>
            <a:off x="1820863" y="5091113"/>
            <a:ext cx="685800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marL="285750" indent="-285750"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8217475" indent="-285750"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spcBef>
                <a:spcPct val="0"/>
              </a:spcBef>
              <a:spcAft>
                <a:spcPts val="1200"/>
              </a:spcAft>
              <a:buFont typeface="Wingdings" pitchFamily="2" charset="2"/>
              <a:buChar char="§"/>
              <a:defRPr/>
            </a:pPr>
            <a:r>
              <a:rPr lang="fr-FR" altLang="fr-FR" sz="1800" dirty="0" smtClean="0">
                <a:latin typeface="+mn-lt"/>
              </a:rPr>
              <a:t>L’ANI QVT-EP a permis de remettre en avant les espaces de discussion,</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Image 3" descr="02_Suit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7163" y="0"/>
            <a:ext cx="9144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ZoneTexte 10"/>
          <p:cNvSpPr txBox="1">
            <a:spLocks noChangeArrowheads="1"/>
          </p:cNvSpPr>
          <p:nvPr/>
        </p:nvSpPr>
        <p:spPr bwMode="auto">
          <a:xfrm>
            <a:off x="1905000" y="609600"/>
            <a:ext cx="6200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pPr>
            <a:endParaRPr lang="fr-FR" altLang="fr-FR" sz="4800" b="1">
              <a:solidFill>
                <a:srgbClr val="DA4C18"/>
              </a:solidFill>
              <a:latin typeface="Arial Black" pitchFamily="-65" charset="0"/>
            </a:endParaRPr>
          </a:p>
        </p:txBody>
      </p:sp>
      <p:sp>
        <p:nvSpPr>
          <p:cNvPr id="4100" name="ZoneTexte 10"/>
          <p:cNvSpPr txBox="1">
            <a:spLocks noChangeArrowheads="1"/>
          </p:cNvSpPr>
          <p:nvPr/>
        </p:nvSpPr>
        <p:spPr bwMode="auto">
          <a:xfrm>
            <a:off x="1905000" y="525463"/>
            <a:ext cx="6843713"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defRPr/>
            </a:pPr>
            <a:r>
              <a:rPr lang="fr-FR" altLang="fr-FR" sz="4000" b="1" dirty="0" smtClean="0">
                <a:solidFill>
                  <a:srgbClr val="DA4C18"/>
                </a:solidFill>
                <a:latin typeface="+mn-lt"/>
              </a:rPr>
              <a:t>Des craintes, des questions …</a:t>
            </a:r>
          </a:p>
        </p:txBody>
      </p:sp>
      <p:sp>
        <p:nvSpPr>
          <p:cNvPr id="4101" name="ZoneTexte 10"/>
          <p:cNvSpPr txBox="1">
            <a:spLocks noChangeArrowheads="1"/>
          </p:cNvSpPr>
          <p:nvPr/>
        </p:nvSpPr>
        <p:spPr bwMode="auto">
          <a:xfrm>
            <a:off x="1905000" y="1333500"/>
            <a:ext cx="6858000" cy="432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marL="285750" indent="-285750"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8217475" indent="-285750"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spcBef>
                <a:spcPct val="0"/>
              </a:spcBef>
              <a:spcAft>
                <a:spcPts val="1200"/>
              </a:spcAft>
              <a:buFont typeface="Wingdings" pitchFamily="2" charset="2"/>
              <a:buChar char="§"/>
              <a:defRPr/>
            </a:pPr>
            <a:r>
              <a:rPr lang="fr-FR" altLang="fr-FR" sz="1800" dirty="0" smtClean="0">
                <a:latin typeface="+mn-lt"/>
              </a:rPr>
              <a:t>La création des espaces de discussion reste un sujet délicat,</a:t>
            </a:r>
          </a:p>
          <a:p>
            <a:pPr eaLnBrk="1" hangingPunct="1">
              <a:spcBef>
                <a:spcPct val="0"/>
              </a:spcBef>
              <a:spcAft>
                <a:spcPts val="1200"/>
              </a:spcAft>
              <a:buFont typeface="Wingdings" pitchFamily="2" charset="2"/>
              <a:buChar char="§"/>
              <a:defRPr/>
            </a:pPr>
            <a:r>
              <a:rPr lang="fr-FR" altLang="fr-FR" sz="1800" dirty="0" smtClean="0">
                <a:latin typeface="+mn-lt"/>
              </a:rPr>
              <a:t>Peur d’une contestation de la ligne hiérarchique,</a:t>
            </a:r>
          </a:p>
          <a:p>
            <a:pPr eaLnBrk="1" hangingPunct="1">
              <a:spcBef>
                <a:spcPct val="0"/>
              </a:spcBef>
              <a:spcAft>
                <a:spcPts val="1200"/>
              </a:spcAft>
              <a:buFont typeface="Wingdings" pitchFamily="2" charset="2"/>
              <a:buChar char="§"/>
              <a:defRPr/>
            </a:pPr>
            <a:r>
              <a:rPr lang="fr-FR" altLang="fr-FR" sz="1800" dirty="0" smtClean="0">
                <a:latin typeface="+mn-lt"/>
              </a:rPr>
              <a:t>Les salariés ne se sentaient pas de parler de leur travail, avec la crainte d’un détournement de la parole,</a:t>
            </a:r>
          </a:p>
          <a:p>
            <a:pPr eaLnBrk="1" hangingPunct="1">
              <a:spcBef>
                <a:spcPct val="0"/>
              </a:spcBef>
              <a:spcAft>
                <a:spcPts val="1200"/>
              </a:spcAft>
              <a:buFont typeface="Wingdings" pitchFamily="2" charset="2"/>
              <a:buChar char="§"/>
              <a:defRPr/>
            </a:pPr>
            <a:r>
              <a:rPr lang="fr-FR" altLang="fr-FR" sz="1800" dirty="0" smtClean="0">
                <a:latin typeface="+mn-lt"/>
              </a:rPr>
              <a:t>Comment définir la meilleure méthode ?</a:t>
            </a:r>
          </a:p>
          <a:p>
            <a:pPr eaLnBrk="1" hangingPunct="1">
              <a:spcBef>
                <a:spcPct val="0"/>
              </a:spcBef>
              <a:spcAft>
                <a:spcPts val="1200"/>
              </a:spcAft>
              <a:buFont typeface="Wingdings" pitchFamily="2" charset="2"/>
              <a:buChar char="§"/>
              <a:defRPr/>
            </a:pPr>
            <a:r>
              <a:rPr lang="fr-FR" altLang="fr-FR" sz="1800" dirty="0" smtClean="0">
                <a:latin typeface="+mn-lt"/>
              </a:rPr>
              <a:t>Penser l’amont et l’aval des groupes de discussion,</a:t>
            </a:r>
          </a:p>
          <a:p>
            <a:pPr eaLnBrk="1" hangingPunct="1">
              <a:spcBef>
                <a:spcPct val="0"/>
              </a:spcBef>
              <a:spcAft>
                <a:spcPts val="1200"/>
              </a:spcAft>
              <a:buFont typeface="Wingdings" pitchFamily="2" charset="2"/>
              <a:buChar char="§"/>
              <a:defRPr/>
            </a:pPr>
            <a:r>
              <a:rPr lang="fr-FR" altLang="fr-FR" sz="1800" dirty="0" smtClean="0">
                <a:latin typeface="+mn-lt"/>
              </a:rPr>
              <a:t>Comment éviter le contournement des instances représentatives du personnel ?</a:t>
            </a:r>
          </a:p>
          <a:p>
            <a:pPr eaLnBrk="1" hangingPunct="1">
              <a:spcBef>
                <a:spcPct val="0"/>
              </a:spcBef>
              <a:spcAft>
                <a:spcPts val="1200"/>
              </a:spcAft>
              <a:buFont typeface="Wingdings" pitchFamily="2" charset="2"/>
              <a:buChar char="§"/>
              <a:defRPr/>
            </a:pPr>
            <a:r>
              <a:rPr lang="fr-FR" altLang="fr-FR" sz="1800" dirty="0" smtClean="0">
                <a:latin typeface="+mn-lt"/>
              </a:rPr>
              <a:t>Que faire de ce qui est discuté ?</a:t>
            </a:r>
          </a:p>
          <a:p>
            <a:pPr eaLnBrk="1" hangingPunct="1">
              <a:spcBef>
                <a:spcPct val="0"/>
              </a:spcBef>
              <a:spcAft>
                <a:spcPts val="1200"/>
              </a:spcAft>
              <a:buFont typeface="Wingdings" pitchFamily="2" charset="2"/>
              <a:buChar char="§"/>
              <a:defRPr/>
            </a:pPr>
            <a:r>
              <a:rPr lang="fr-FR" altLang="fr-FR" sz="1800" dirty="0" smtClean="0">
                <a:latin typeface="+mn-lt"/>
              </a:rPr>
              <a:t>…</a:t>
            </a:r>
          </a:p>
          <a:p>
            <a:pPr lvl="1" eaLnBrk="1" hangingPunct="1">
              <a:spcBef>
                <a:spcPct val="0"/>
              </a:spcBef>
              <a:spcAft>
                <a:spcPts val="1200"/>
              </a:spcAft>
              <a:buFont typeface="Wingdings" pitchFamily="2" charset="2"/>
              <a:buChar char="§"/>
              <a:defRPr/>
            </a:pPr>
            <a:endParaRPr lang="fr-FR" altLang="fr-FR" sz="1800" dirty="0" smtClean="0">
              <a:latin typeface="Arial Black" pitchFamily="-65" charset="0"/>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Image 3" descr="02_Suit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7163" y="0"/>
            <a:ext cx="9144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ZoneTexte 10"/>
          <p:cNvSpPr txBox="1">
            <a:spLocks noChangeArrowheads="1"/>
          </p:cNvSpPr>
          <p:nvPr/>
        </p:nvSpPr>
        <p:spPr bwMode="auto">
          <a:xfrm>
            <a:off x="1905000" y="609600"/>
            <a:ext cx="6200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pPr>
            <a:endParaRPr lang="fr-FR" altLang="fr-FR" sz="4800" b="1">
              <a:solidFill>
                <a:srgbClr val="DA4C18"/>
              </a:solidFill>
              <a:latin typeface="Arial Black" pitchFamily="-65" charset="0"/>
            </a:endParaRPr>
          </a:p>
        </p:txBody>
      </p:sp>
      <p:sp>
        <p:nvSpPr>
          <p:cNvPr id="4100" name="ZoneTexte 10"/>
          <p:cNvSpPr txBox="1">
            <a:spLocks noChangeArrowheads="1"/>
          </p:cNvSpPr>
          <p:nvPr/>
        </p:nvSpPr>
        <p:spPr bwMode="auto">
          <a:xfrm>
            <a:off x="1905000" y="525463"/>
            <a:ext cx="6843713"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defRPr/>
            </a:pPr>
            <a:r>
              <a:rPr lang="fr-FR" altLang="fr-FR" sz="3800" b="1" dirty="0" smtClean="0">
                <a:solidFill>
                  <a:srgbClr val="DA4C18"/>
                </a:solidFill>
                <a:latin typeface="+mn-lt"/>
              </a:rPr>
              <a:t>Quelle place pour les IRP ?</a:t>
            </a:r>
          </a:p>
        </p:txBody>
      </p:sp>
      <p:sp>
        <p:nvSpPr>
          <p:cNvPr id="4101" name="ZoneTexte 10"/>
          <p:cNvSpPr txBox="1">
            <a:spLocks noChangeArrowheads="1"/>
          </p:cNvSpPr>
          <p:nvPr/>
        </p:nvSpPr>
        <p:spPr bwMode="auto">
          <a:xfrm>
            <a:off x="1890713" y="1265238"/>
            <a:ext cx="6858000" cy="426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marL="285750" indent="-285750"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8217475" indent="-285750"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spcBef>
                <a:spcPct val="0"/>
              </a:spcBef>
              <a:spcAft>
                <a:spcPts val="1200"/>
              </a:spcAft>
              <a:defRPr/>
            </a:pPr>
            <a:r>
              <a:rPr lang="fr-FR" altLang="fr-FR" sz="1800" dirty="0" smtClean="0">
                <a:latin typeface="+mn-lt"/>
              </a:rPr>
              <a:t>Si les IRP ne sont pas directement impliquées au sein des groupes d’expression, il est important qu’elles puissent avoir connaissance de ce qui s’y dit, au même titre que les managers de proximité , cela peut passer par la mise en place de référents travail désignés par les OS ou encore de représentants du personnel sur le travail (FGMM)</a:t>
            </a:r>
          </a:p>
          <a:p>
            <a:pPr eaLnBrk="1" hangingPunct="1">
              <a:spcBef>
                <a:spcPct val="0"/>
              </a:spcBef>
              <a:spcAft>
                <a:spcPts val="1200"/>
              </a:spcAft>
              <a:defRPr/>
            </a:pPr>
            <a:r>
              <a:rPr lang="fr-FR" altLang="fr-FR" sz="1800" dirty="0" smtClean="0">
                <a:latin typeface="+mn-lt"/>
              </a:rPr>
              <a:t>Il faut se saisir de l’expression pour en faire un levier d’action afin d’éviter tout détournement de la parole</a:t>
            </a:r>
          </a:p>
          <a:p>
            <a:pPr eaLnBrk="1" hangingPunct="1">
              <a:spcBef>
                <a:spcPct val="0"/>
              </a:spcBef>
              <a:spcAft>
                <a:spcPts val="1200"/>
              </a:spcAft>
              <a:defRPr/>
            </a:pPr>
            <a:r>
              <a:rPr lang="fr-FR" altLang="fr-FR" sz="1800" dirty="0" smtClean="0">
                <a:latin typeface="+mn-lt"/>
              </a:rPr>
              <a:t>Les représentants du personnel sont à même de formaliser ces paroles et de les porter auprès de la hiérarchie,  des instances tel que le CHSCT et  d’en assurer le suivi au travers d’indicateurs, de pistes d’action/solution….</a:t>
            </a:r>
          </a:p>
          <a:p>
            <a:pPr eaLnBrk="1" hangingPunct="1">
              <a:spcBef>
                <a:spcPct val="0"/>
              </a:spcBef>
              <a:spcAft>
                <a:spcPts val="1200"/>
              </a:spcAft>
              <a:defRPr/>
            </a:pPr>
            <a:r>
              <a:rPr lang="fr-FR" altLang="fr-FR" sz="1800" dirty="0" smtClean="0">
                <a:latin typeface="+mn-lt"/>
              </a:rPr>
              <a:t>Cela renforce l’action collective face à une expression individuelle</a:t>
            </a:r>
          </a:p>
          <a:p>
            <a:pPr eaLnBrk="1" hangingPunct="1">
              <a:spcBef>
                <a:spcPct val="0"/>
              </a:spcBef>
              <a:spcAft>
                <a:spcPts val="1200"/>
              </a:spcAft>
              <a:defRPr/>
            </a:pPr>
            <a:endParaRPr lang="fr-FR" altLang="fr-FR" sz="1800" dirty="0" smtClean="0">
              <a:latin typeface="Arial Black" pitchFamily="-65" charset="0"/>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Image 3" descr="02_Suit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7163" y="0"/>
            <a:ext cx="9144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ZoneTexte 10"/>
          <p:cNvSpPr txBox="1">
            <a:spLocks noChangeArrowheads="1"/>
          </p:cNvSpPr>
          <p:nvPr/>
        </p:nvSpPr>
        <p:spPr bwMode="auto">
          <a:xfrm>
            <a:off x="1905000" y="609600"/>
            <a:ext cx="6200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pPr>
            <a:endParaRPr lang="fr-FR" altLang="fr-FR" sz="4800" b="1">
              <a:solidFill>
                <a:srgbClr val="DA4C18"/>
              </a:solidFill>
              <a:latin typeface="Arial Black" pitchFamily="-65" charset="0"/>
            </a:endParaRPr>
          </a:p>
        </p:txBody>
      </p:sp>
      <p:sp>
        <p:nvSpPr>
          <p:cNvPr id="4100" name="ZoneTexte 10"/>
          <p:cNvSpPr txBox="1">
            <a:spLocks noChangeArrowheads="1"/>
          </p:cNvSpPr>
          <p:nvPr/>
        </p:nvSpPr>
        <p:spPr bwMode="auto">
          <a:xfrm>
            <a:off x="1905000" y="525463"/>
            <a:ext cx="6843713"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defRPr/>
            </a:pPr>
            <a:r>
              <a:rPr lang="fr-FR" altLang="fr-FR" sz="3800" b="1" dirty="0" smtClean="0">
                <a:solidFill>
                  <a:srgbClr val="DA4C18"/>
                </a:solidFill>
                <a:latin typeface="+mn-lt"/>
              </a:rPr>
              <a:t>Concrètement …</a:t>
            </a:r>
          </a:p>
        </p:txBody>
      </p:sp>
      <p:sp>
        <p:nvSpPr>
          <p:cNvPr id="4101" name="ZoneTexte 10"/>
          <p:cNvSpPr txBox="1">
            <a:spLocks noChangeArrowheads="1"/>
          </p:cNvSpPr>
          <p:nvPr/>
        </p:nvSpPr>
        <p:spPr bwMode="auto">
          <a:xfrm>
            <a:off x="1890713" y="1265238"/>
            <a:ext cx="6858000" cy="469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marL="285750" indent="-285750"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8217475" indent="-285750"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spcBef>
                <a:spcPct val="0"/>
              </a:spcBef>
              <a:spcAft>
                <a:spcPts val="1200"/>
              </a:spcAft>
              <a:defRPr/>
            </a:pPr>
            <a:r>
              <a:rPr lang="fr-FR" altLang="fr-FR" sz="1800" dirty="0" smtClean="0">
                <a:latin typeface="+mn-lt"/>
              </a:rPr>
              <a:t>Pas de mode d’emploi spécifique mais…. Des points d’attention à avoir dans la mise en œuvre pour en éviter les déviances</a:t>
            </a:r>
          </a:p>
          <a:p>
            <a:pPr eaLnBrk="1" hangingPunct="1">
              <a:spcBef>
                <a:spcPct val="0"/>
              </a:spcBef>
              <a:spcAft>
                <a:spcPts val="1200"/>
              </a:spcAft>
              <a:defRPr/>
            </a:pPr>
            <a:r>
              <a:rPr lang="fr-FR" altLang="fr-FR" sz="1800" dirty="0" smtClean="0">
                <a:latin typeface="+mn-lt"/>
              </a:rPr>
              <a:t>Expérimenter</a:t>
            </a:r>
          </a:p>
          <a:p>
            <a:pPr eaLnBrk="1" hangingPunct="1">
              <a:spcBef>
                <a:spcPct val="0"/>
              </a:spcBef>
              <a:spcAft>
                <a:spcPts val="1200"/>
              </a:spcAft>
              <a:defRPr/>
            </a:pPr>
            <a:r>
              <a:rPr lang="fr-FR" altLang="fr-FR" sz="1800" dirty="0" smtClean="0">
                <a:latin typeface="+mn-lt"/>
              </a:rPr>
              <a:t>Clarifier l’objectif : expression libre, pas de filtre, pas d’autocensure, chaque groupe sera spécifique, il faut donc l’adapter à la réalité de l’entreprise (histoire sociale de l’entreprise, son organisation, causes identifiées d’absence de discussion sur le travail,…).  Faire un diagnostic préalable est nécessaire</a:t>
            </a:r>
          </a:p>
          <a:p>
            <a:pPr eaLnBrk="1" hangingPunct="1">
              <a:spcBef>
                <a:spcPct val="0"/>
              </a:spcBef>
              <a:spcAft>
                <a:spcPts val="1200"/>
              </a:spcAft>
              <a:defRPr/>
            </a:pPr>
            <a:r>
              <a:rPr lang="fr-FR" altLang="fr-FR" sz="1800" dirty="0" smtClean="0">
                <a:latin typeface="+mn-lt"/>
              </a:rPr>
              <a:t>Organiser les échanges : autour des situations concrètes de travail qui posent problème mais également des situations dont on veut partager l’expérience. </a:t>
            </a:r>
          </a:p>
          <a:p>
            <a:pPr eaLnBrk="1" hangingPunct="1">
              <a:spcBef>
                <a:spcPct val="0"/>
              </a:spcBef>
              <a:spcAft>
                <a:spcPts val="1200"/>
              </a:spcAft>
              <a:defRPr/>
            </a:pPr>
            <a:r>
              <a:rPr lang="fr-FR" altLang="fr-FR" sz="1800" dirty="0" smtClean="0">
                <a:latin typeface="+mn-lt"/>
              </a:rPr>
              <a:t>Déterminer qui compose le groupe : une équipe, un service, deux services ? Groupes homogènes ou hétérogènes</a:t>
            </a:r>
          </a:p>
          <a:p>
            <a:pPr eaLnBrk="1" hangingPunct="1">
              <a:spcBef>
                <a:spcPct val="0"/>
              </a:spcBef>
              <a:spcAft>
                <a:spcPts val="1200"/>
              </a:spcAft>
              <a:defRPr/>
            </a:pPr>
            <a:r>
              <a:rPr lang="fr-FR" altLang="fr-FR" sz="1800" dirty="0" smtClean="0">
                <a:latin typeface="+mn-lt"/>
              </a:rPr>
              <a:t>Taille du groupe d’expression (8 à 10 semble une taille raisonnable)</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Image 3" descr="02_Suit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7163" y="0"/>
            <a:ext cx="9144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ZoneTexte 10"/>
          <p:cNvSpPr txBox="1">
            <a:spLocks noChangeArrowheads="1"/>
          </p:cNvSpPr>
          <p:nvPr/>
        </p:nvSpPr>
        <p:spPr bwMode="auto">
          <a:xfrm>
            <a:off x="1905000" y="609600"/>
            <a:ext cx="6200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pPr>
            <a:endParaRPr lang="fr-FR" altLang="fr-FR" sz="4800" b="1">
              <a:solidFill>
                <a:srgbClr val="DA4C18"/>
              </a:solidFill>
              <a:latin typeface="Arial Black" pitchFamily="-65" charset="0"/>
            </a:endParaRPr>
          </a:p>
        </p:txBody>
      </p:sp>
      <p:sp>
        <p:nvSpPr>
          <p:cNvPr id="4100" name="ZoneTexte 10"/>
          <p:cNvSpPr txBox="1">
            <a:spLocks noChangeArrowheads="1"/>
          </p:cNvSpPr>
          <p:nvPr/>
        </p:nvSpPr>
        <p:spPr bwMode="auto">
          <a:xfrm>
            <a:off x="1905000" y="525463"/>
            <a:ext cx="6843713"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defRPr/>
            </a:pPr>
            <a:r>
              <a:rPr lang="fr-FR" altLang="fr-FR" sz="3800" b="1" dirty="0" smtClean="0">
                <a:solidFill>
                  <a:srgbClr val="DA4C18"/>
                </a:solidFill>
                <a:latin typeface="+mn-lt"/>
              </a:rPr>
              <a:t>Concrètement …</a:t>
            </a:r>
          </a:p>
        </p:txBody>
      </p:sp>
      <p:sp>
        <p:nvSpPr>
          <p:cNvPr id="2" name="Rectangle 1"/>
          <p:cNvSpPr/>
          <p:nvPr/>
        </p:nvSpPr>
        <p:spPr>
          <a:xfrm>
            <a:off x="1925638" y="1412875"/>
            <a:ext cx="6180137" cy="3078163"/>
          </a:xfrm>
          <a:prstGeom prst="rect">
            <a:avLst/>
          </a:prstGeom>
        </p:spPr>
        <p:txBody>
          <a:bodyPr>
            <a:spAutoFit/>
          </a:bodyPr>
          <a:lstStyle/>
          <a:p>
            <a:pPr marL="285750" indent="-285750">
              <a:spcAft>
                <a:spcPts val="1200"/>
              </a:spcAft>
              <a:buFont typeface="Wingdings" panose="05000000000000000000" pitchFamily="2" charset="2"/>
              <a:buChar char="§"/>
              <a:defRPr/>
            </a:pPr>
            <a:r>
              <a:rPr lang="fr-FR" altLang="fr-FR" dirty="0">
                <a:latin typeface="+mn-lt"/>
              </a:rPr>
              <a:t>Déterminer l’animation : qui s’en charge ? Faut-il les encadrants,  si oui à quel moment ?</a:t>
            </a:r>
          </a:p>
          <a:p>
            <a:pPr marL="285750" indent="-285750">
              <a:spcAft>
                <a:spcPts val="1200"/>
              </a:spcAft>
              <a:buFont typeface="Wingdings" panose="05000000000000000000" pitchFamily="2" charset="2"/>
              <a:buChar char="§"/>
              <a:defRPr/>
            </a:pPr>
            <a:r>
              <a:rPr lang="fr-FR" altLang="fr-FR" dirty="0">
                <a:latin typeface="+mn-lt"/>
              </a:rPr>
              <a:t>Déterminer le rythme : réunions espacées, fréquentes</a:t>
            </a:r>
          </a:p>
          <a:p>
            <a:pPr marL="285750" indent="-285750">
              <a:spcAft>
                <a:spcPts val="1200"/>
              </a:spcAft>
              <a:buFont typeface="Wingdings" panose="05000000000000000000" pitchFamily="2" charset="2"/>
              <a:buChar char="§"/>
              <a:defRPr/>
            </a:pPr>
            <a:r>
              <a:rPr lang="fr-FR" altLang="fr-FR" dirty="0">
                <a:latin typeface="+mn-lt"/>
              </a:rPr>
              <a:t>Personnes extérieures </a:t>
            </a:r>
          </a:p>
          <a:p>
            <a:pPr marL="285750" indent="-285750">
              <a:spcAft>
                <a:spcPts val="1200"/>
              </a:spcAft>
              <a:buFont typeface="Wingdings" panose="05000000000000000000" pitchFamily="2" charset="2"/>
              <a:buChar char="§"/>
              <a:defRPr/>
            </a:pPr>
            <a:r>
              <a:rPr lang="fr-FR" altLang="fr-FR" dirty="0">
                <a:latin typeface="+mn-lt"/>
              </a:rPr>
              <a:t>Clarifier la saisie des discussions, ce qu’il en est fait : compte-rendu ? Quelles passerelles avec les élus</a:t>
            </a:r>
          </a:p>
          <a:p>
            <a:pPr marL="285750" indent="-285750">
              <a:spcAft>
                <a:spcPts val="1200"/>
              </a:spcAft>
              <a:buFont typeface="Wingdings" panose="05000000000000000000" pitchFamily="2" charset="2"/>
              <a:buChar char="§"/>
              <a:defRPr/>
            </a:pPr>
            <a:r>
              <a:rPr lang="fr-FR" altLang="fr-FR" dirty="0">
                <a:latin typeface="+mn-lt"/>
              </a:rPr>
              <a:t>Déterminer le suivi et l’évaluation : indicateurs</a:t>
            </a:r>
          </a:p>
          <a:p>
            <a:pPr>
              <a:spcAft>
                <a:spcPts val="1200"/>
              </a:spcAft>
              <a:defRPr/>
            </a:pPr>
            <a:endParaRPr lang="fr-FR" altLang="fr-FR" dirty="0">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Image 3" descr="02_Suit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7163" y="0"/>
            <a:ext cx="9144001"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ZoneTexte 10"/>
          <p:cNvSpPr txBox="1">
            <a:spLocks noChangeArrowheads="1"/>
          </p:cNvSpPr>
          <p:nvPr/>
        </p:nvSpPr>
        <p:spPr bwMode="auto">
          <a:xfrm>
            <a:off x="1905000" y="609600"/>
            <a:ext cx="6200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pPr>
            <a:endParaRPr lang="fr-FR" altLang="fr-FR" sz="4800" b="1">
              <a:solidFill>
                <a:srgbClr val="DA4C18"/>
              </a:solidFill>
              <a:latin typeface="Arial Black" pitchFamily="-65" charset="0"/>
            </a:endParaRPr>
          </a:p>
        </p:txBody>
      </p:sp>
      <p:sp>
        <p:nvSpPr>
          <p:cNvPr id="4100" name="ZoneTexte 10"/>
          <p:cNvSpPr txBox="1">
            <a:spLocks noChangeArrowheads="1"/>
          </p:cNvSpPr>
          <p:nvPr/>
        </p:nvSpPr>
        <p:spPr bwMode="auto">
          <a:xfrm>
            <a:off x="1905000" y="525463"/>
            <a:ext cx="6843713" cy="62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7931725" indent="-37474525"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lnSpc>
                <a:spcPts val="4500"/>
              </a:lnSpc>
              <a:spcBef>
                <a:spcPct val="0"/>
              </a:spcBef>
              <a:buFontTx/>
              <a:buNone/>
              <a:defRPr/>
            </a:pPr>
            <a:r>
              <a:rPr lang="fr-FR" altLang="fr-FR" sz="4000" b="1" dirty="0" smtClean="0">
                <a:solidFill>
                  <a:srgbClr val="DA4C18"/>
                </a:solidFill>
                <a:latin typeface="+mn-lt"/>
              </a:rPr>
              <a:t>Un exemple :</a:t>
            </a:r>
          </a:p>
        </p:txBody>
      </p:sp>
      <p:sp>
        <p:nvSpPr>
          <p:cNvPr id="4101" name="ZoneTexte 10"/>
          <p:cNvSpPr txBox="1">
            <a:spLocks noChangeArrowheads="1"/>
          </p:cNvSpPr>
          <p:nvPr/>
        </p:nvSpPr>
        <p:spPr bwMode="auto">
          <a:xfrm>
            <a:off x="1905000" y="1333500"/>
            <a:ext cx="6858000" cy="3738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bIns="0">
            <a:spAutoFit/>
          </a:bodyPr>
          <a:lstStyle>
            <a:lvl1pPr marL="285750" indent="-285750" eaLnBrk="0" hangingPunct="0">
              <a:spcBef>
                <a:spcPct val="20000"/>
              </a:spcBef>
              <a:buFont typeface="Arial" charset="0"/>
              <a:buChar char="•"/>
              <a:defRPr sz="3200">
                <a:solidFill>
                  <a:schemeClr val="tx1"/>
                </a:solidFill>
                <a:latin typeface="Calibri" pitchFamily="-65" charset="0"/>
                <a:ea typeface="ＭＳ Ｐゴシック" pitchFamily="-65" charset="-128"/>
              </a:defRPr>
            </a:lvl1pPr>
            <a:lvl2pPr marL="38217475" indent="-285750" eaLnBrk="0" hangingPunct="0">
              <a:spcBef>
                <a:spcPct val="20000"/>
              </a:spcBef>
              <a:buFont typeface="Arial" charset="0"/>
              <a:buChar char="–"/>
              <a:defRPr sz="2800">
                <a:solidFill>
                  <a:schemeClr val="tx1"/>
                </a:solidFill>
                <a:latin typeface="Calibri" pitchFamily="-65" charset="0"/>
                <a:ea typeface="ＭＳ Ｐゴシック" pitchFamily="-65" charset="-128"/>
              </a:defRPr>
            </a:lvl2pPr>
            <a:lvl3pPr marL="1143000" indent="-228600" eaLnBrk="0" hangingPunct="0">
              <a:spcBef>
                <a:spcPct val="20000"/>
              </a:spcBef>
              <a:buFont typeface="Arial" charset="0"/>
              <a:buChar char="•"/>
              <a:defRPr sz="2400">
                <a:solidFill>
                  <a:schemeClr val="tx1"/>
                </a:solidFill>
                <a:latin typeface="Calibri" pitchFamily="-65" charset="0"/>
                <a:ea typeface="ＭＳ Ｐゴシック" pitchFamily="-65" charset="-128"/>
              </a:defRPr>
            </a:lvl3pPr>
            <a:lvl4pPr marL="16002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4pPr>
            <a:lvl5pPr marL="2057400" indent="-228600" eaLnBrk="0" hangingPunct="0">
              <a:spcBef>
                <a:spcPct val="20000"/>
              </a:spcBef>
              <a:buFont typeface="Arial" charset="0"/>
              <a:buChar char="»"/>
              <a:defRPr sz="2000">
                <a:solidFill>
                  <a:schemeClr val="tx1"/>
                </a:solidFill>
                <a:latin typeface="Calibri" pitchFamily="-65" charset="0"/>
                <a:ea typeface="ＭＳ Ｐゴシック" pitchFamily="-65" charset="-128"/>
              </a:defRPr>
            </a:lvl5pPr>
            <a:lvl6pPr marL="25146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6pPr>
            <a:lvl7pPr marL="29718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7pPr>
            <a:lvl8pPr marL="34290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8pPr>
            <a:lvl9pPr marL="3886200" indent="-228600" defTabSz="457200" eaLnBrk="0" fontAlgn="base" hangingPunct="0">
              <a:spcBef>
                <a:spcPct val="20000"/>
              </a:spcBef>
              <a:spcAft>
                <a:spcPct val="0"/>
              </a:spcAft>
              <a:buFont typeface="Arial" charset="0"/>
              <a:buChar char="»"/>
              <a:defRPr sz="2000">
                <a:solidFill>
                  <a:schemeClr val="tx1"/>
                </a:solidFill>
                <a:latin typeface="Calibri" pitchFamily="-65" charset="0"/>
                <a:ea typeface="ＭＳ Ｐゴシック" pitchFamily="-65" charset="-128"/>
              </a:defRPr>
            </a:lvl9pPr>
          </a:lstStyle>
          <a:p>
            <a:pPr eaLnBrk="1" hangingPunct="1">
              <a:spcBef>
                <a:spcPct val="0"/>
              </a:spcBef>
              <a:spcAft>
                <a:spcPts val="1200"/>
              </a:spcAft>
              <a:buFont typeface="Wingdings" pitchFamily="2" charset="2"/>
              <a:buChar char="§"/>
              <a:defRPr/>
            </a:pPr>
            <a:r>
              <a:rPr lang="fr-FR" altLang="fr-FR" sz="1800" dirty="0" smtClean="0">
                <a:latin typeface="+mn-lt"/>
              </a:rPr>
              <a:t>La FGMM s’est fortement investie sur le dossier des lieux d’expression des salariés </a:t>
            </a:r>
          </a:p>
          <a:p>
            <a:pPr eaLnBrk="1" hangingPunct="1">
              <a:spcBef>
                <a:spcPct val="0"/>
              </a:spcBef>
              <a:spcAft>
                <a:spcPts val="1200"/>
              </a:spcAft>
              <a:buFont typeface="Wingdings" pitchFamily="2" charset="2"/>
              <a:buChar char="§"/>
              <a:defRPr/>
            </a:pPr>
            <a:r>
              <a:rPr lang="fr-FR" altLang="fr-FR" sz="1800" dirty="0" smtClean="0">
                <a:latin typeface="+mn-lt"/>
              </a:rPr>
              <a:t>La stratégie a été l’expérimentation, avec des préalables nécessaires à la bonne réussite de leur projet :</a:t>
            </a:r>
          </a:p>
          <a:p>
            <a:pPr eaLnBrk="1" hangingPunct="1">
              <a:spcBef>
                <a:spcPct val="0"/>
              </a:spcBef>
              <a:spcAft>
                <a:spcPts val="1200"/>
              </a:spcAft>
              <a:buFont typeface="Wingdings" pitchFamily="2" charset="2"/>
              <a:buChar char="§"/>
              <a:defRPr/>
            </a:pPr>
            <a:r>
              <a:rPr lang="fr-FR" altLang="fr-FR" sz="1800" dirty="0" smtClean="0">
                <a:latin typeface="+mn-lt"/>
              </a:rPr>
              <a:t>Une bonne représentativité Cfdt,</a:t>
            </a:r>
          </a:p>
          <a:p>
            <a:pPr eaLnBrk="1" hangingPunct="1">
              <a:spcBef>
                <a:spcPct val="0"/>
              </a:spcBef>
              <a:spcAft>
                <a:spcPts val="1200"/>
              </a:spcAft>
              <a:buFont typeface="Wingdings" pitchFamily="2" charset="2"/>
              <a:buChar char="§"/>
              <a:defRPr/>
            </a:pPr>
            <a:r>
              <a:rPr lang="fr-FR" altLang="fr-FR" sz="1800" dirty="0" smtClean="0">
                <a:latin typeface="+mn-lt"/>
              </a:rPr>
              <a:t>Section avec de nombreux adhérents et une pratique de participation réelle,</a:t>
            </a:r>
          </a:p>
          <a:p>
            <a:pPr eaLnBrk="1" hangingPunct="1">
              <a:spcBef>
                <a:spcPct val="0"/>
              </a:spcBef>
              <a:spcAft>
                <a:spcPts val="1200"/>
              </a:spcAft>
              <a:buFont typeface="Wingdings" pitchFamily="2" charset="2"/>
              <a:buChar char="§"/>
              <a:defRPr/>
            </a:pPr>
            <a:r>
              <a:rPr lang="fr-FR" altLang="fr-FR" sz="1800" dirty="0" smtClean="0">
                <a:latin typeface="+mn-lt"/>
              </a:rPr>
              <a:t>Une direction ouverte au dialogue social.</a:t>
            </a:r>
          </a:p>
          <a:p>
            <a:pPr eaLnBrk="1" hangingPunct="1">
              <a:spcBef>
                <a:spcPct val="0"/>
              </a:spcBef>
              <a:spcAft>
                <a:spcPts val="1200"/>
              </a:spcAft>
              <a:buFont typeface="Wingdings" pitchFamily="2" charset="2"/>
              <a:buChar char="§"/>
              <a:defRPr/>
            </a:pPr>
            <a:endParaRPr lang="fr-FR" altLang="fr-FR" sz="1800" dirty="0" smtClean="0">
              <a:latin typeface="+mn-lt"/>
            </a:endParaRPr>
          </a:p>
          <a:p>
            <a:pPr lvl="1" eaLnBrk="1" hangingPunct="1">
              <a:spcBef>
                <a:spcPct val="0"/>
              </a:spcBef>
              <a:spcAft>
                <a:spcPts val="1200"/>
              </a:spcAft>
              <a:buFont typeface="Wingdings" pitchFamily="2" charset="2"/>
              <a:buChar char="§"/>
              <a:defRPr/>
            </a:pPr>
            <a:endParaRPr lang="fr-FR" altLang="fr-FR" sz="1800" dirty="0" smtClean="0">
              <a:latin typeface="Arial Black" pitchFamily="-65" charset="0"/>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résentation PACA">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6A808CFCA4BDD4F8494B104D1D9D62C" ma:contentTypeVersion="0" ma:contentTypeDescription="Crée un document." ma:contentTypeScope="" ma:versionID="dec19549b80cb31b996163d2ec7b62af">
  <xsd:schema xmlns:xsd="http://www.w3.org/2001/XMLSchema" xmlns:xs="http://www.w3.org/2001/XMLSchema" xmlns:p="http://schemas.microsoft.com/office/2006/metadata/properties" xmlns:ns2="d7b1e3e9-63bb-42ff-ad87-563f1645c797" targetNamespace="http://schemas.microsoft.com/office/2006/metadata/properties" ma:root="true" ma:fieldsID="ec5527e4b2e1c725633e5a452c8c2d9a" ns2:_="">
    <xsd:import namespace="d7b1e3e9-63bb-42ff-ad87-563f1645c797"/>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b1e3e9-63bb-42ff-ad87-563f1645c797" elementFormDefault="qualified">
    <xsd:import namespace="http://schemas.microsoft.com/office/2006/documentManagement/types"/>
    <xsd:import namespace="http://schemas.microsoft.com/office/infopath/2007/PartnerControls"/>
    <xsd:element name="_dlc_DocId" ma:index="8" nillable="true" ma:displayName="Valeur d’ID de document" ma:description="Valeur de l’ID de document affecté à cet élément." ma:internalName="_dlc_DocId" ma:readOnly="true">
      <xsd:simpleType>
        <xsd:restriction base="dms:Text"/>
      </xsd:simpleType>
    </xsd:element>
    <xsd:element name="_dlc_DocIdUrl" ma:index="9"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Conserver l’ID" ma:description="Conserver l’ID lors de l’ajout."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FF9200E-508D-4EC1-B6A6-C6BF4B66D4FB}">
  <ds:schemaRefs>
    <ds:schemaRef ds:uri="http://schemas.microsoft.com/sharepoint/events"/>
  </ds:schemaRefs>
</ds:datastoreItem>
</file>

<file path=customXml/itemProps2.xml><?xml version="1.0" encoding="utf-8"?>
<ds:datastoreItem xmlns:ds="http://schemas.openxmlformats.org/officeDocument/2006/customXml" ds:itemID="{BDFE6514-80A9-42C4-B010-1C72BC3C9D32}">
  <ds:schemaRefs>
    <ds:schemaRef ds:uri="http://schemas.microsoft.com/office/2006/metadata/longProperties"/>
  </ds:schemaRefs>
</ds:datastoreItem>
</file>

<file path=customXml/itemProps3.xml><?xml version="1.0" encoding="utf-8"?>
<ds:datastoreItem xmlns:ds="http://schemas.openxmlformats.org/officeDocument/2006/customXml" ds:itemID="{66061C42-B941-493C-91AC-91D51F2CEB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b1e3e9-63bb-42ff-ad87-563f1645c7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7DC47498-1985-4181-A282-B27A7ADF6EAE}">
  <ds:schemaRefs>
    <ds:schemaRef ds:uri="http://schemas.microsoft.com/office/2006/metadata/properties"/>
    <ds:schemaRef ds:uri="http://schemas.microsoft.com/office/infopath/2007/PartnerControls"/>
  </ds:schemaRefs>
</ds:datastoreItem>
</file>

<file path=customXml/itemProps5.xml><?xml version="1.0" encoding="utf-8"?>
<ds:datastoreItem xmlns:ds="http://schemas.openxmlformats.org/officeDocument/2006/customXml" ds:itemID="{EB5F3BFB-9C73-4513-8D43-E2A50C27205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présentation PACA</Template>
  <TotalTime>40</TotalTime>
  <Words>1046</Words>
  <Application>Microsoft Macintosh PowerPoint</Application>
  <PresentationFormat>Présentation à l'écran (4:3)</PresentationFormat>
  <Paragraphs>91</Paragraphs>
  <Slides>12</Slides>
  <Notes>7</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présentation PACA</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Edwina LAMOUREUX</dc:creator>
  <cp:lastModifiedBy>caroline mazzoni</cp:lastModifiedBy>
  <cp:revision>1</cp:revision>
  <cp:lastPrinted>2013-01-29T11:31:56Z</cp:lastPrinted>
  <dcterms:created xsi:type="dcterms:W3CDTF">2016-04-26T08:00:42Z</dcterms:created>
  <dcterms:modified xsi:type="dcterms:W3CDTF">2016-04-28T12:44:27Z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Compte système</vt:lpwstr>
  </property>
  <property fmtid="{D5CDD505-2E9C-101B-9397-08002B2CF9AE}" pid="3" name="display_urn:schemas-microsoft-com:office:office#Author">
    <vt:lpwstr>Isabelle REYCHLER</vt:lpwstr>
  </property>
  <property fmtid="{D5CDD505-2E9C-101B-9397-08002B2CF9AE}" pid="4" name="_dlc_DocId">
    <vt:lpwstr>3K33SPMZHEHC-163-3759</vt:lpwstr>
  </property>
  <property fmtid="{D5CDD505-2E9C-101B-9397-08002B2CF9AE}" pid="5" name="_dlc_DocIdItemGuid">
    <vt:lpwstr>ec9f6c28-f4df-4d75-9f3c-c3bcd524eeb7</vt:lpwstr>
  </property>
  <property fmtid="{D5CDD505-2E9C-101B-9397-08002B2CF9AE}" pid="6" name="_dlc_DocIdUrl">
    <vt:lpwstr>https://collaboratif.cfdt.fr/vtds/_layouts/DocIdRedir.aspx?ID=3K33SPMZHEHC-163-3759, 3K33SPMZHEHC-163-3759</vt:lpwstr>
  </property>
</Properties>
</file>