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1" r:id="rId1"/>
  </p:sldMasterIdLst>
  <p:notesMasterIdLst>
    <p:notesMasterId r:id="rId43"/>
  </p:notesMasterIdLst>
  <p:handoutMasterIdLst>
    <p:handoutMasterId r:id="rId44"/>
  </p:handoutMasterIdLst>
  <p:sldIdLst>
    <p:sldId id="256" r:id="rId2"/>
    <p:sldId id="316" r:id="rId3"/>
    <p:sldId id="317" r:id="rId4"/>
    <p:sldId id="319" r:id="rId5"/>
    <p:sldId id="321" r:id="rId6"/>
    <p:sldId id="322" r:id="rId7"/>
    <p:sldId id="323" r:id="rId8"/>
    <p:sldId id="324" r:id="rId9"/>
    <p:sldId id="276" r:id="rId10"/>
    <p:sldId id="277" r:id="rId11"/>
    <p:sldId id="287" r:id="rId12"/>
    <p:sldId id="310" r:id="rId13"/>
    <p:sldId id="306" r:id="rId14"/>
    <p:sldId id="288" r:id="rId15"/>
    <p:sldId id="294" r:id="rId16"/>
    <p:sldId id="295" r:id="rId17"/>
    <p:sldId id="311" r:id="rId18"/>
    <p:sldId id="312" r:id="rId19"/>
    <p:sldId id="290" r:id="rId20"/>
    <p:sldId id="289" r:id="rId21"/>
    <p:sldId id="293" r:id="rId22"/>
    <p:sldId id="314" r:id="rId23"/>
    <p:sldId id="328" r:id="rId24"/>
    <p:sldId id="325" r:id="rId25"/>
    <p:sldId id="307" r:id="rId26"/>
    <p:sldId id="296" r:id="rId27"/>
    <p:sldId id="305" r:id="rId28"/>
    <p:sldId id="297" r:id="rId29"/>
    <p:sldId id="298" r:id="rId30"/>
    <p:sldId id="299" r:id="rId31"/>
    <p:sldId id="300" r:id="rId32"/>
    <p:sldId id="308" r:id="rId33"/>
    <p:sldId id="258" r:id="rId34"/>
    <p:sldId id="259" r:id="rId35"/>
    <p:sldId id="260" r:id="rId36"/>
    <p:sldId id="309" r:id="rId37"/>
    <p:sldId id="261" r:id="rId38"/>
    <p:sldId id="313" r:id="rId39"/>
    <p:sldId id="262" r:id="rId40"/>
    <p:sldId id="263" r:id="rId41"/>
    <p:sldId id="264" r:id="rId4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9C822E5-0C3E-FA40-A8EB-10FD63204579}">
          <p14:sldIdLst>
            <p14:sldId id="256"/>
            <p14:sldId id="316"/>
          </p14:sldIdLst>
        </p14:section>
        <p14:section name="Section sans titre" id="{8A4B32CF-074F-4C4C-A915-4C3BF67D0559}">
          <p14:sldIdLst>
            <p14:sldId id="317"/>
            <p14:sldId id="319"/>
            <p14:sldId id="321"/>
            <p14:sldId id="322"/>
            <p14:sldId id="323"/>
            <p14:sldId id="324"/>
            <p14:sldId id="276"/>
            <p14:sldId id="277"/>
            <p14:sldId id="287"/>
            <p14:sldId id="310"/>
            <p14:sldId id="306"/>
            <p14:sldId id="288"/>
            <p14:sldId id="294"/>
            <p14:sldId id="295"/>
            <p14:sldId id="311"/>
            <p14:sldId id="312"/>
            <p14:sldId id="290"/>
            <p14:sldId id="289"/>
            <p14:sldId id="293"/>
            <p14:sldId id="314"/>
            <p14:sldId id="328"/>
            <p14:sldId id="325"/>
            <p14:sldId id="307"/>
            <p14:sldId id="296"/>
            <p14:sldId id="305"/>
            <p14:sldId id="297"/>
            <p14:sldId id="298"/>
            <p14:sldId id="299"/>
            <p14:sldId id="300"/>
            <p14:sldId id="308"/>
            <p14:sldId id="258"/>
            <p14:sldId id="259"/>
            <p14:sldId id="260"/>
            <p14:sldId id="309"/>
            <p14:sldId id="261"/>
            <p14:sldId id="313"/>
            <p14:sldId id="262"/>
            <p14:sldId id="263"/>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49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C6697D-7926-8549-B7D6-81DB8616C3C7}" type="datetimeFigureOut">
              <a:rPr lang="fr-FR" smtClean="0"/>
              <a:t>28/01/15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300F1D-1C15-194A-B4F9-A01DF8B4A029}" type="slidenum">
              <a:rPr lang="fr-FR" smtClean="0"/>
              <a:t>‹#›</a:t>
            </a:fld>
            <a:endParaRPr lang="fr-FR"/>
          </a:p>
        </p:txBody>
      </p:sp>
    </p:spTree>
    <p:extLst>
      <p:ext uri="{BB962C8B-B14F-4D97-AF65-F5344CB8AC3E}">
        <p14:creationId xmlns:p14="http://schemas.microsoft.com/office/powerpoint/2010/main" val="2661600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F58F0D-7DA6-884F-A7E6-95B211B4079A}" type="datetimeFigureOut">
              <a:rPr lang="fr-FR" smtClean="0"/>
              <a:t>28/01/15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031063-F98C-1D43-A8FB-20B478C4AF52}" type="slidenum">
              <a:rPr lang="fr-FR" smtClean="0"/>
              <a:t>‹#›</a:t>
            </a:fld>
            <a:endParaRPr lang="fr-FR"/>
          </a:p>
        </p:txBody>
      </p:sp>
    </p:spTree>
    <p:extLst>
      <p:ext uri="{BB962C8B-B14F-4D97-AF65-F5344CB8AC3E}">
        <p14:creationId xmlns:p14="http://schemas.microsoft.com/office/powerpoint/2010/main" val="38864405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800" kern="1200" dirty="0" smtClean="0">
                <a:solidFill>
                  <a:schemeClr val="tx1"/>
                </a:solidFill>
                <a:latin typeface="+mn-lt"/>
                <a:ea typeface="+mn-ea"/>
                <a:cs typeface="+mn-cs"/>
              </a:rPr>
              <a:t>1- UICN : 1 Rapport précurseur dans sa recherche de réconciliation entre économie et écologie.</a:t>
            </a:r>
          </a:p>
          <a:p>
            <a:endParaRPr lang="fr-FR" sz="1800" kern="1200" dirty="0" smtClean="0">
              <a:solidFill>
                <a:schemeClr val="tx1"/>
              </a:solidFill>
              <a:latin typeface="+mn-lt"/>
              <a:ea typeface="+mn-ea"/>
              <a:cs typeface="+mn-cs"/>
            </a:endParaRPr>
          </a:p>
          <a:p>
            <a:r>
              <a:rPr lang="fr-FR" sz="1800" kern="1200" dirty="0" smtClean="0">
                <a:solidFill>
                  <a:schemeClr val="tx1"/>
                </a:solidFill>
                <a:latin typeface="+mn-lt"/>
                <a:ea typeface="+mn-ea"/>
                <a:cs typeface="+mn-cs"/>
              </a:rPr>
              <a:t>2- Le Club de Rome dénonce</a:t>
            </a:r>
            <a:r>
              <a:rPr lang="fr-FR" sz="18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 danger que représente une croissance économique et démographique exponentielle du point de vue de l'épuisement des ressources (énergie, eau, sols), de la pollution et de la surexploitation des systèmes naturels. A l’époque, la croissance zéro sont prônés, le développement économique et la protection de l'environnement sont présentés comme antinomiques.</a:t>
            </a:r>
            <a:endParaRPr lang="fr-FR" sz="1800" dirty="0"/>
          </a:p>
        </p:txBody>
      </p:sp>
      <p:sp>
        <p:nvSpPr>
          <p:cNvPr id="4" name="Espace réservé du numéro de diapositive 3"/>
          <p:cNvSpPr>
            <a:spLocks noGrp="1"/>
          </p:cNvSpPr>
          <p:nvPr>
            <p:ph type="sldNum" sz="quarter" idx="10"/>
          </p:nvPr>
        </p:nvSpPr>
        <p:spPr/>
        <p:txBody>
          <a:bodyPr/>
          <a:lstStyle/>
          <a:p>
            <a:fld id="{95031063-F98C-1D43-A8FB-20B478C4AF52}" type="slidenum">
              <a:rPr lang="fr-FR" smtClean="0"/>
              <a:t>5</a:t>
            </a:fld>
            <a:endParaRPr lang="fr-FR"/>
          </a:p>
        </p:txBody>
      </p:sp>
    </p:spTree>
    <p:extLst>
      <p:ext uri="{BB962C8B-B14F-4D97-AF65-F5344CB8AC3E}">
        <p14:creationId xmlns:p14="http://schemas.microsoft.com/office/powerpoint/2010/main" val="49591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 </a:t>
            </a:r>
            <a:r>
              <a:rPr lang="fr-FR" sz="1200" kern="1200" dirty="0" smtClean="0">
                <a:solidFill>
                  <a:schemeClr val="tx1"/>
                </a:solidFill>
                <a:latin typeface="+mn-lt"/>
                <a:ea typeface="+mn-ea"/>
                <a:cs typeface="+mn-cs"/>
              </a:rPr>
              <a:t>Le concept d’</a:t>
            </a:r>
            <a:r>
              <a:rPr lang="fr-FR" sz="1200" b="1" kern="1200" dirty="0" smtClean="0">
                <a:solidFill>
                  <a:schemeClr val="tx1"/>
                </a:solidFill>
                <a:latin typeface="+mn-lt"/>
                <a:ea typeface="+mn-ea"/>
                <a:cs typeface="+mn-cs"/>
              </a:rPr>
              <a:t>écodéveloppement </a:t>
            </a:r>
            <a:r>
              <a:rPr lang="fr-FR" sz="1200" b="0" kern="1200" dirty="0" smtClean="0">
                <a:solidFill>
                  <a:schemeClr val="tx1"/>
                </a:solidFill>
                <a:latin typeface="+mn-lt"/>
                <a:ea typeface="+mn-ea"/>
                <a:cs typeface="+mn-cs"/>
              </a:rPr>
              <a:t>est né, repris par le français Ignacy Sachs, qui y voit le moyen de réconcilier le développement humain et l'environnement, indissociables l'une de l'autre, et qui affirme la nécessité de remettre en cause les modes de développement du Nord et du Sud, générateurs de pauvreté et de dégradations environnementales.</a:t>
            </a:r>
            <a:endParaRPr lang="fr-FR" dirty="0"/>
          </a:p>
        </p:txBody>
      </p:sp>
      <p:sp>
        <p:nvSpPr>
          <p:cNvPr id="4" name="Espace réservé du numéro de diapositive 3"/>
          <p:cNvSpPr>
            <a:spLocks noGrp="1"/>
          </p:cNvSpPr>
          <p:nvPr>
            <p:ph type="sldNum" sz="quarter" idx="10"/>
          </p:nvPr>
        </p:nvSpPr>
        <p:spPr/>
        <p:txBody>
          <a:bodyPr/>
          <a:lstStyle/>
          <a:p>
            <a:fld id="{95031063-F98C-1D43-A8FB-20B478C4AF52}" type="slidenum">
              <a:rPr lang="fr-FR" smtClean="0"/>
              <a:t>6</a:t>
            </a:fld>
            <a:endParaRPr lang="fr-FR"/>
          </a:p>
        </p:txBody>
      </p:sp>
    </p:spTree>
    <p:extLst>
      <p:ext uri="{BB962C8B-B14F-4D97-AF65-F5344CB8AC3E}">
        <p14:creationId xmlns:p14="http://schemas.microsoft.com/office/powerpoint/2010/main" val="417221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B5BE45-D6AF-0E4B-A8AD-181696F4AD99}" type="datetime1">
              <a:rPr lang="fr-FR" smtClean="0"/>
              <a:t>28/01/15</a:t>
            </a:fld>
            <a:endParaRPr lang="fr-FR"/>
          </a:p>
        </p:txBody>
      </p:sp>
      <p:sp>
        <p:nvSpPr>
          <p:cNvPr id="5" name="Footer Placeholder 4"/>
          <p:cNvSpPr>
            <a:spLocks noGrp="1"/>
          </p:cNvSpPr>
          <p:nvPr>
            <p:ph type="ftr" sz="quarter" idx="11"/>
          </p:nvPr>
        </p:nvSpPr>
        <p:spPr/>
        <p:txBody>
          <a:bodyPr/>
          <a:lstStyle/>
          <a:p>
            <a:r>
              <a:rPr lang="fr-FR" dirty="0" smtClean="0"/>
              <a:t>DD et RSE  1/ JP MAISONNIAL / S GAUTIER</a:t>
            </a:r>
            <a:endParaRPr lang="fr-FR"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FE4BAC9-6D41-4691-9299-18EF07EF0177}"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latin typeface="Arial Rounded MT Bold"/>
                <a:cs typeface="Arial Rounded MT Bold"/>
              </a:defRPr>
            </a:lvl1pPr>
          </a:lstStyle>
          <a:p>
            <a:r>
              <a:rPr lang="x-none" dirty="0" smtClean="0"/>
              <a:t>Cliquez et modifiez le titre</a:t>
            </a:r>
            <a:endParaRPr lang="en-US" dirty="0"/>
          </a:p>
        </p:txBody>
      </p:sp>
      <p:pic>
        <p:nvPicPr>
          <p:cNvPr id="15" name="Image 1" descr="NouveauLogoCfd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150" y="121396"/>
            <a:ext cx="1204994"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Cliquez et modifiez le titre</a:t>
            </a:r>
            <a:endParaRPr lang="en-US"/>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x-none" dirty="0" smtClean="0"/>
              <a:t>Cliquez pour modifier les styles du texte du masque</a:t>
            </a:r>
          </a:p>
          <a:p>
            <a:pPr lvl="1"/>
            <a:r>
              <a:rPr lang="x-none" dirty="0" smtClean="0"/>
              <a:t>Deuxième niveau</a:t>
            </a:r>
          </a:p>
          <a:p>
            <a:pPr lvl="2"/>
            <a:r>
              <a:rPr lang="x-none" dirty="0" smtClean="0"/>
              <a:t>Troisième niveau</a:t>
            </a:r>
          </a:p>
          <a:p>
            <a:pPr lvl="3"/>
            <a:r>
              <a:rPr lang="x-none" dirty="0" smtClean="0"/>
              <a:t>Quatrième niveau</a:t>
            </a:r>
          </a:p>
          <a:p>
            <a:pPr lvl="4"/>
            <a:r>
              <a:rPr lang="x-none" dirty="0" smtClean="0"/>
              <a:t>Cinquième niveau</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BF40B4F-33FC-F24D-A2B1-549EEE72E4A0}" type="datetime1">
              <a:rPr lang="fr-FR" smtClean="0"/>
              <a:t>28/01/15</a:t>
            </a:fld>
            <a:endParaRPr lang="fr-FR"/>
          </a:p>
        </p:txBody>
      </p:sp>
      <p:sp>
        <p:nvSpPr>
          <p:cNvPr id="5" name="Footer Placeholder 4"/>
          <p:cNvSpPr>
            <a:spLocks noGrp="1"/>
          </p:cNvSpPr>
          <p:nvPr>
            <p:ph type="ftr" sz="quarter" idx="11"/>
          </p:nvPr>
        </p:nvSpPr>
        <p:spPr/>
        <p:txBody>
          <a:bodyPr/>
          <a:lstStyle/>
          <a:p>
            <a:r>
              <a:rPr lang="fr-FR" dirty="0" smtClean="0"/>
              <a:t>DD et RSE  1/ JP MAISONNIAL / S GAUTIER</a:t>
            </a:r>
            <a:endParaRPr lang="fr-FR" dirty="0"/>
          </a:p>
        </p:txBody>
      </p:sp>
      <p:sp>
        <p:nvSpPr>
          <p:cNvPr id="6" name="Slide Number Placeholder 5"/>
          <p:cNvSpPr>
            <a:spLocks noGrp="1"/>
          </p:cNvSpPr>
          <p:nvPr>
            <p:ph type="sldNum" sz="quarter" idx="12"/>
          </p:nvPr>
        </p:nvSpPr>
        <p:spPr/>
        <p:txBody>
          <a:bodyPr/>
          <a:lstStyle/>
          <a:p>
            <a:fld id="{B37373ED-6260-D04B-AD3D-49293709915F}"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738B2D-DB6E-2340-ABB7-246B7695C87F}" type="datetime1">
              <a:rPr lang="fr-FR" smtClean="0"/>
              <a:t>28/01/15</a:t>
            </a:fld>
            <a:endParaRPr lang="fr-F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fr-FR" dirty="0" smtClean="0"/>
              <a:t>DD et RSE  1/ JP MAISONNIAL / S GAUTIER</a:t>
            </a:r>
            <a:endParaRPr lang="fr-FR" dirty="0"/>
          </a:p>
        </p:txBody>
      </p:sp>
      <p:sp>
        <p:nvSpPr>
          <p:cNvPr id="6" name="Slide Number Placeholder 5"/>
          <p:cNvSpPr>
            <a:spLocks noGrp="1"/>
          </p:cNvSpPr>
          <p:nvPr>
            <p:ph type="sldNum" sz="quarter" idx="12"/>
          </p:nvPr>
        </p:nvSpPr>
        <p:spPr/>
        <p:txBody>
          <a:bodyPr/>
          <a:lstStyle/>
          <a:p>
            <a:fld id="{B37373ED-6260-D04B-AD3D-49293709915F}" type="slidenum">
              <a:rPr lang="fr-FR" smtClean="0"/>
              <a:t>‹#›</a:t>
            </a:fld>
            <a:endParaRPr lang="fr-F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x-none" smtClean="0"/>
              <a:t>Cliquez et modifiez le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Cliquez pour modifier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age 1" descr="NouveauLogoCfd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0771" y="354804"/>
            <a:ext cx="1429099" cy="12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x-none" dirty="0" smtClean="0"/>
              <a:t>Cliquez pour modifier les styles du texte du masque</a:t>
            </a:r>
          </a:p>
          <a:p>
            <a:pPr lvl="1"/>
            <a:r>
              <a:rPr lang="x-none" dirty="0" smtClean="0"/>
              <a:t>Deuxième niveau</a:t>
            </a:r>
          </a:p>
          <a:p>
            <a:pPr lvl="2"/>
            <a:r>
              <a:rPr lang="x-none" dirty="0" smtClean="0"/>
              <a:t>Troisième niveau</a:t>
            </a:r>
          </a:p>
          <a:p>
            <a:pPr lvl="3"/>
            <a:r>
              <a:rPr lang="x-none" dirty="0" smtClean="0"/>
              <a:t>Quatrième niveau</a:t>
            </a:r>
          </a:p>
          <a:p>
            <a:pPr lvl="4"/>
            <a:r>
              <a:rPr lang="x-none" dirty="0" smtClean="0"/>
              <a:t>Cinquième niveau</a:t>
            </a:r>
            <a:endParaRPr lang="en-US" dirty="0"/>
          </a:p>
        </p:txBody>
      </p:sp>
      <p:sp>
        <p:nvSpPr>
          <p:cNvPr id="5" name="Footer Placeholder 4"/>
          <p:cNvSpPr>
            <a:spLocks noGrp="1"/>
          </p:cNvSpPr>
          <p:nvPr>
            <p:ph type="ftr" sz="quarter" idx="3"/>
          </p:nvPr>
        </p:nvSpPr>
        <p:spPr>
          <a:xfrm>
            <a:off x="2476883" y="6356350"/>
            <a:ext cx="3820275" cy="365125"/>
          </a:xfrm>
          <a:prstGeom prst="rect">
            <a:avLst/>
          </a:prstGeom>
        </p:spPr>
        <p:txBody>
          <a:bodyPr vert="horz" lIns="91440" tIns="45720" rIns="91440" bIns="45720" rtlCol="0" anchor="ctr"/>
          <a:lstStyle>
            <a:lvl1pPr algn="ctr">
              <a:defRPr sz="1200">
                <a:solidFill>
                  <a:schemeClr val="tx2"/>
                </a:solidFill>
              </a:defRPr>
            </a:lvl1pPr>
          </a:lstStyle>
          <a:p>
            <a:r>
              <a:rPr lang="fr-FR" dirty="0" smtClean="0"/>
              <a:t>DD et RSE  1/ JP MAISONNIAL / S GAUTIER</a:t>
            </a:r>
            <a:endParaRPr lang="fr-F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rgbClr val="000000"/>
                </a:solidFill>
                <a:latin typeface="Arial Rounded MT Bold"/>
                <a:cs typeface="Arial Rounded MT Bold"/>
              </a:defRPr>
            </a:lvl1pPr>
          </a:lstStyle>
          <a:p>
            <a:fld id="{B37373ED-6260-D04B-AD3D-49293709915F}" type="slidenum">
              <a:rPr lang="fr-FR" smtClean="0"/>
              <a:pPr/>
              <a:t>‹#›</a:t>
            </a:fld>
            <a:endParaRPr lang="fr-FR"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811524" y="408372"/>
            <a:ext cx="6875275" cy="1039427"/>
          </a:xfrm>
          <a:prstGeom prst="rect">
            <a:avLst/>
          </a:prstGeom>
        </p:spPr>
        <p:txBody>
          <a:bodyPr vert="horz" lIns="91440" tIns="45720" rIns="91440" bIns="45720" rtlCol="0" anchor="ctr">
            <a:normAutofit/>
          </a:bodyPr>
          <a:lstStyle/>
          <a:p>
            <a:r>
              <a:rPr lang="x-none" dirty="0" smtClean="0"/>
              <a:t>Cliquez et modifiez le titre</a:t>
            </a:r>
            <a:endParaRPr lang="en-US" dirty="0"/>
          </a:p>
        </p:txBody>
      </p:sp>
      <p:pic>
        <p:nvPicPr>
          <p:cNvPr id="11" name="Image 1" descr="NouveauLogoCfdt.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9150" y="121396"/>
            <a:ext cx="1204994"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Lst>
  <p:hf hdr="0" dt="0"/>
  <p:txStyles>
    <p:titleStyle>
      <a:lvl1pPr algn="ctr" defTabSz="914400" rtl="0" eaLnBrk="1" latinLnBrk="0" hangingPunct="1">
        <a:spcBef>
          <a:spcPct val="0"/>
        </a:spcBef>
        <a:buNone/>
        <a:defRPr sz="2400" kern="1200" cap="all" baseline="0">
          <a:solidFill>
            <a:srgbClr val="000000"/>
          </a:solidFill>
          <a:latin typeface="Arial Rounded MT Bold"/>
          <a:ea typeface="+mj-ea"/>
          <a:cs typeface="Arial Rounded MT Bold"/>
        </a:defRPr>
      </a:lvl1pPr>
    </p:titleStyle>
    <p:bodyStyle>
      <a:lvl1pPr marL="342900" indent="-228600" algn="l" defTabSz="914400" rtl="0" eaLnBrk="1" latinLnBrk="0" hangingPunct="1">
        <a:lnSpc>
          <a:spcPct val="130000"/>
        </a:lnSpc>
        <a:spcBef>
          <a:spcPct val="20000"/>
        </a:spcBef>
        <a:buClr>
          <a:schemeClr val="accent1"/>
        </a:buClr>
        <a:buFont typeface="Arial" pitchFamily="34" charset="0"/>
        <a:buChar char="•"/>
        <a:defRPr sz="2400" kern="1200">
          <a:solidFill>
            <a:srgbClr val="000000"/>
          </a:solidFill>
          <a:latin typeface="Arial Rounded MT Bold"/>
          <a:ea typeface="+mn-ea"/>
          <a:cs typeface="Arial Rounded MT Bold"/>
        </a:defRPr>
      </a:lvl1pPr>
      <a:lvl2pPr marL="640080" indent="-228600" algn="l" defTabSz="914400" rtl="0" eaLnBrk="1" latinLnBrk="0" hangingPunct="1">
        <a:lnSpc>
          <a:spcPct val="130000"/>
        </a:lnSpc>
        <a:spcBef>
          <a:spcPct val="20000"/>
        </a:spcBef>
        <a:buClr>
          <a:schemeClr val="accent2"/>
        </a:buClr>
        <a:buFont typeface="Arial" pitchFamily="34" charset="0"/>
        <a:buChar char="•"/>
        <a:defRPr sz="2400" kern="1200">
          <a:solidFill>
            <a:srgbClr val="000000"/>
          </a:solidFill>
          <a:latin typeface="Arial Rounded MT Bold"/>
          <a:ea typeface="+mn-ea"/>
          <a:cs typeface="Arial Rounded MT Bold"/>
        </a:defRPr>
      </a:lvl2pPr>
      <a:lvl3pPr marL="914400" indent="-228600" algn="l" defTabSz="914400" rtl="0" eaLnBrk="1" latinLnBrk="0" hangingPunct="1">
        <a:lnSpc>
          <a:spcPct val="130000"/>
        </a:lnSpc>
        <a:spcBef>
          <a:spcPct val="20000"/>
        </a:spcBef>
        <a:buClr>
          <a:schemeClr val="accent3"/>
        </a:buClr>
        <a:buFont typeface="Arial" pitchFamily="34" charset="0"/>
        <a:buChar char="•"/>
        <a:defRPr sz="2400" kern="1200">
          <a:solidFill>
            <a:srgbClr val="000000"/>
          </a:solidFill>
          <a:latin typeface="Arial Rounded MT Bold"/>
          <a:ea typeface="+mn-ea"/>
          <a:cs typeface="Arial Rounded MT Bold"/>
        </a:defRPr>
      </a:lvl3pPr>
      <a:lvl4pPr marL="1280160" indent="-228600" algn="l" defTabSz="914400" rtl="0" eaLnBrk="1" latinLnBrk="0" hangingPunct="1">
        <a:lnSpc>
          <a:spcPct val="130000"/>
        </a:lnSpc>
        <a:spcBef>
          <a:spcPct val="20000"/>
        </a:spcBef>
        <a:buClr>
          <a:schemeClr val="accent4"/>
        </a:buClr>
        <a:buFont typeface="Arial" pitchFamily="34" charset="0"/>
        <a:buChar char="•"/>
        <a:defRPr sz="2400" kern="1200">
          <a:solidFill>
            <a:srgbClr val="000000"/>
          </a:solidFill>
          <a:latin typeface="Arial Rounded MT Bold"/>
          <a:ea typeface="+mn-ea"/>
          <a:cs typeface="Arial Rounded MT Bold"/>
        </a:defRPr>
      </a:lvl4pPr>
      <a:lvl5pPr marL="1554480" indent="-228600" algn="l" defTabSz="914400" rtl="0" eaLnBrk="1" latinLnBrk="0" hangingPunct="1">
        <a:lnSpc>
          <a:spcPct val="130000"/>
        </a:lnSpc>
        <a:spcBef>
          <a:spcPct val="20000"/>
        </a:spcBef>
        <a:buClr>
          <a:schemeClr val="accent5"/>
        </a:buClr>
        <a:buFont typeface="Arial" pitchFamily="34" charset="0"/>
        <a:buChar char="•"/>
        <a:defRPr sz="2400" kern="1200" baseline="0">
          <a:solidFill>
            <a:srgbClr val="000000"/>
          </a:solidFill>
          <a:latin typeface="Arial Rounded MT Bold"/>
          <a:ea typeface="+mn-ea"/>
          <a:cs typeface="Arial Rounded MT Bold"/>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811524" y="282417"/>
            <a:ext cx="6875275" cy="1281527"/>
          </a:xfrm>
        </p:spPr>
        <p:txBody>
          <a:bodyPr>
            <a:noAutofit/>
          </a:bodyPr>
          <a:lstStyle/>
          <a:p>
            <a:pPr>
              <a:lnSpc>
                <a:spcPct val="120000"/>
              </a:lnSpc>
            </a:pPr>
            <a:r>
              <a:rPr lang="fr-FR" dirty="0" smtClean="0">
                <a:latin typeface="Arial Rounded MT Bold"/>
                <a:cs typeface="Arial Rounded MT Bold"/>
              </a:rPr>
              <a:t>LE SYNDICALISME FACE AU DÉVELOPPEMENT DURABLE ET LA </a:t>
            </a:r>
            <a:r>
              <a:rPr lang="fr-FR" dirty="0">
                <a:latin typeface="Arial Rounded MT Bold"/>
                <a:cs typeface="Arial Rounded MT Bold"/>
              </a:rPr>
              <a:t>RSE</a:t>
            </a:r>
            <a:r>
              <a:rPr lang="fr-FR" sz="2800" dirty="0" smtClean="0">
                <a:latin typeface="Arial Rounded MT Bold"/>
                <a:cs typeface="Arial Rounded MT Bold"/>
              </a:rPr>
              <a:t>.</a:t>
            </a:r>
            <a:endParaRPr lang="fr-FR" sz="2800" dirty="0">
              <a:latin typeface="Arial Rounded MT Bold"/>
              <a:cs typeface="Arial Rounded MT Bold"/>
            </a:endParaRPr>
          </a:p>
        </p:txBody>
      </p:sp>
      <p:sp>
        <p:nvSpPr>
          <p:cNvPr id="2" name="Espace réservé du pied de page 1"/>
          <p:cNvSpPr>
            <a:spLocks noGrp="1"/>
          </p:cNvSpPr>
          <p:nvPr>
            <p:ph type="ftr" sz="quarter" idx="11"/>
          </p:nvPr>
        </p:nvSpPr>
        <p:spPr/>
        <p:txBody>
          <a:bodyPr/>
          <a:lstStyle/>
          <a:p>
            <a:r>
              <a:rPr lang="fr-FR" dirty="0" smtClean="0"/>
              <a:t>DD et RSE  1/ JP MAISONNIAL / S GAUTIER</a:t>
            </a:r>
            <a:endParaRPr lang="fr-FR" dirty="0"/>
          </a:p>
        </p:txBody>
      </p:sp>
      <p:sp>
        <p:nvSpPr>
          <p:cNvPr id="3" name="Espace réservé du numéro de diapositive 2"/>
          <p:cNvSpPr>
            <a:spLocks noGrp="1"/>
          </p:cNvSpPr>
          <p:nvPr>
            <p:ph type="sldNum" sz="quarter" idx="12"/>
          </p:nvPr>
        </p:nvSpPr>
        <p:spPr/>
        <p:txBody>
          <a:bodyPr/>
          <a:lstStyle/>
          <a:p>
            <a:fld id="{B37373ED-6260-D04B-AD3D-49293709915F}" type="slidenum">
              <a:rPr lang="fr-FR" smtClean="0"/>
              <a:t>1</a:t>
            </a:fld>
            <a:endParaRPr lang="fr-FR"/>
          </a:p>
        </p:txBody>
      </p:sp>
      <p:pic>
        <p:nvPicPr>
          <p:cNvPr id="5" name="Image 4"/>
          <p:cNvPicPr>
            <a:picLocks noChangeAspect="1"/>
          </p:cNvPicPr>
          <p:nvPr/>
        </p:nvPicPr>
        <p:blipFill>
          <a:blip r:embed="rId2"/>
          <a:stretch>
            <a:fillRect/>
          </a:stretch>
        </p:blipFill>
        <p:spPr>
          <a:xfrm>
            <a:off x="251888" y="4148068"/>
            <a:ext cx="2088558" cy="2485574"/>
          </a:xfrm>
          <a:prstGeom prst="rect">
            <a:avLst/>
          </a:prstGeom>
        </p:spPr>
      </p:pic>
      <p:pic>
        <p:nvPicPr>
          <p:cNvPr id="6" name="Image 5"/>
          <p:cNvPicPr>
            <a:picLocks noChangeAspect="1"/>
          </p:cNvPicPr>
          <p:nvPr/>
        </p:nvPicPr>
        <p:blipFill>
          <a:blip r:embed="rId3"/>
          <a:stretch>
            <a:fillRect/>
          </a:stretch>
        </p:blipFill>
        <p:spPr>
          <a:xfrm>
            <a:off x="5562491" y="1689899"/>
            <a:ext cx="3326999" cy="4271982"/>
          </a:xfrm>
          <a:prstGeom prst="rect">
            <a:avLst/>
          </a:prstGeom>
        </p:spPr>
      </p:pic>
      <p:pic>
        <p:nvPicPr>
          <p:cNvPr id="7" name="Image 6"/>
          <p:cNvPicPr>
            <a:picLocks noChangeAspect="1"/>
          </p:cNvPicPr>
          <p:nvPr/>
        </p:nvPicPr>
        <p:blipFill>
          <a:blip r:embed="rId4"/>
          <a:stretch>
            <a:fillRect/>
          </a:stretch>
        </p:blipFill>
        <p:spPr>
          <a:xfrm>
            <a:off x="6019801" y="2427103"/>
            <a:ext cx="2166506" cy="2285722"/>
          </a:xfrm>
          <a:prstGeom prst="rect">
            <a:avLst/>
          </a:prstGeom>
        </p:spPr>
      </p:pic>
      <p:pic>
        <p:nvPicPr>
          <p:cNvPr id="11" name="Image 10"/>
          <p:cNvPicPr>
            <a:picLocks noChangeAspect="1"/>
          </p:cNvPicPr>
          <p:nvPr/>
        </p:nvPicPr>
        <p:blipFill>
          <a:blip r:embed="rId3"/>
          <a:stretch>
            <a:fillRect/>
          </a:stretch>
        </p:blipFill>
        <p:spPr>
          <a:xfrm>
            <a:off x="2340445" y="1689899"/>
            <a:ext cx="3222046" cy="4271982"/>
          </a:xfrm>
          <a:prstGeom prst="rect">
            <a:avLst/>
          </a:prstGeom>
        </p:spPr>
      </p:pic>
      <p:sp>
        <p:nvSpPr>
          <p:cNvPr id="13" name="ZoneTexte 12"/>
          <p:cNvSpPr txBox="1"/>
          <p:nvPr/>
        </p:nvSpPr>
        <p:spPr>
          <a:xfrm>
            <a:off x="3285018" y="4994262"/>
            <a:ext cx="598229" cy="369332"/>
          </a:xfrm>
          <a:prstGeom prst="rect">
            <a:avLst/>
          </a:prstGeom>
          <a:noFill/>
        </p:spPr>
        <p:txBody>
          <a:bodyPr wrap="square" rtlCol="0">
            <a:spAutoFit/>
          </a:bodyPr>
          <a:lstStyle/>
          <a:p>
            <a:r>
              <a:rPr lang="fr-FR" dirty="0" smtClean="0"/>
              <a:t>RSE</a:t>
            </a:r>
            <a:endParaRPr lang="fr-FR" dirty="0"/>
          </a:p>
        </p:txBody>
      </p:sp>
      <p:sp>
        <p:nvSpPr>
          <p:cNvPr id="14" name="ZoneTexte 13"/>
          <p:cNvSpPr txBox="1"/>
          <p:nvPr/>
        </p:nvSpPr>
        <p:spPr>
          <a:xfrm>
            <a:off x="6553200" y="4994262"/>
            <a:ext cx="598229" cy="369332"/>
          </a:xfrm>
          <a:prstGeom prst="rect">
            <a:avLst/>
          </a:prstGeom>
          <a:noFill/>
        </p:spPr>
        <p:txBody>
          <a:bodyPr wrap="square" rtlCol="0">
            <a:spAutoFit/>
          </a:bodyPr>
          <a:lstStyle/>
          <a:p>
            <a:r>
              <a:rPr lang="fr-FR" dirty="0" smtClean="0"/>
              <a:t>DD</a:t>
            </a:r>
            <a:endParaRPr lang="fr-FR" dirty="0"/>
          </a:p>
        </p:txBody>
      </p:sp>
      <p:pic>
        <p:nvPicPr>
          <p:cNvPr id="18" name="Image 17"/>
          <p:cNvPicPr>
            <a:picLocks noChangeAspect="1"/>
          </p:cNvPicPr>
          <p:nvPr/>
        </p:nvPicPr>
        <p:blipFill>
          <a:blip r:embed="rId5"/>
          <a:stretch>
            <a:fillRect/>
          </a:stretch>
        </p:blipFill>
        <p:spPr>
          <a:xfrm>
            <a:off x="2965249" y="2427103"/>
            <a:ext cx="1694650" cy="2391870"/>
          </a:xfrm>
          <a:prstGeom prst="rect">
            <a:avLst/>
          </a:prstGeom>
        </p:spPr>
      </p:pic>
    </p:spTree>
    <p:extLst>
      <p:ext uri="{BB962C8B-B14F-4D97-AF65-F5344CB8AC3E}">
        <p14:creationId xmlns:p14="http://schemas.microsoft.com/office/powerpoint/2010/main" val="489567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55"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strVal val="#ppt_w*0.70"/>
                                          </p:val>
                                        </p:tav>
                                        <p:tav tm="100000">
                                          <p:val>
                                            <p:strVal val="#ppt_w"/>
                                          </p:val>
                                        </p:tav>
                                      </p:tavLst>
                                    </p:anim>
                                    <p:anim calcmode="lin" valueType="num">
                                      <p:cBhvr>
                                        <p:cTn id="16" dur="1000" fill="hold"/>
                                        <p:tgtEl>
                                          <p:spTgt spid="18"/>
                                        </p:tgtEl>
                                        <p:attrNameLst>
                                          <p:attrName>ppt_h</p:attrName>
                                        </p:attrNameLst>
                                      </p:cBhvr>
                                      <p:tavLst>
                                        <p:tav tm="0">
                                          <p:val>
                                            <p:strVal val="#ppt_h"/>
                                          </p:val>
                                        </p:tav>
                                        <p:tav tm="100000">
                                          <p:val>
                                            <p:strVal val="#ppt_h"/>
                                          </p:val>
                                        </p:tav>
                                      </p:tavLst>
                                    </p:anim>
                                    <p:animEffect transition="in" filter="fade">
                                      <p:cBhvr>
                                        <p:cTn id="17" dur="1000"/>
                                        <p:tgtEl>
                                          <p:spTgt spid="18"/>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par>
                          <p:cTn id="27" fill="hold">
                            <p:stCondLst>
                              <p:cond delay="2000"/>
                            </p:stCondLst>
                            <p:childTnLst>
                              <p:par>
                                <p:cTn id="28" presetID="55"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0.70"/>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811525" y="274637"/>
            <a:ext cx="6920096" cy="1339009"/>
          </a:xfrm>
        </p:spPr>
        <p:txBody>
          <a:bodyPr>
            <a:normAutofit/>
          </a:bodyPr>
          <a:lstStyle/>
          <a:p>
            <a:r>
              <a:rPr lang="fr-FR" dirty="0"/>
              <a:t>Une vision intergénérationnelle du </a:t>
            </a:r>
            <a:r>
              <a:rPr lang="fr-FR" dirty="0" smtClean="0"/>
              <a:t>développement DURABLE.</a:t>
            </a:r>
            <a:endParaRPr lang="fr-FR" dirty="0"/>
          </a:p>
        </p:txBody>
      </p:sp>
      <p:sp>
        <p:nvSpPr>
          <p:cNvPr id="9" name="Espace réservé du contenu 8"/>
          <p:cNvSpPr>
            <a:spLocks noGrp="1"/>
          </p:cNvSpPr>
          <p:nvPr>
            <p:ph idx="1"/>
          </p:nvPr>
        </p:nvSpPr>
        <p:spPr>
          <a:xfrm>
            <a:off x="289275" y="1752601"/>
            <a:ext cx="4433594" cy="4062332"/>
          </a:xfrm>
        </p:spPr>
        <p:txBody>
          <a:bodyPr>
            <a:normAutofit/>
          </a:bodyPr>
          <a:lstStyle/>
          <a:p>
            <a:pPr marL="0" indent="0" algn="ctr">
              <a:lnSpc>
                <a:spcPct val="130000"/>
              </a:lnSpc>
              <a:buNone/>
            </a:pPr>
            <a:r>
              <a:rPr lang="fr-FR" sz="2800" b="1" dirty="0" smtClean="0"/>
              <a:t>«</a:t>
            </a:r>
            <a:r>
              <a:rPr lang="fr-FR" sz="2800" b="1" dirty="0"/>
              <a:t>C’est la capacité à répondre aux besoins de générations présentes sans compromettre celle des générations futures à satisfaire les leurs ». </a:t>
            </a:r>
            <a:endParaRPr lang="fr-FR" sz="2800" dirty="0"/>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normAutofit/>
          </a:bodyPr>
          <a:lstStyle/>
          <a:p>
            <a:fld id="{B37373ED-6260-D04B-AD3D-49293709915F}" type="slidenum">
              <a:rPr lang="fr-FR" smtClean="0"/>
              <a:t>10</a:t>
            </a:fld>
            <a:endParaRPr lang="fr-FR"/>
          </a:p>
        </p:txBody>
      </p:sp>
      <p:pic>
        <p:nvPicPr>
          <p:cNvPr id="2" name="Image 1"/>
          <p:cNvPicPr>
            <a:picLocks noChangeAspect="1"/>
          </p:cNvPicPr>
          <p:nvPr/>
        </p:nvPicPr>
        <p:blipFill>
          <a:blip r:embed="rId2"/>
          <a:stretch>
            <a:fillRect/>
          </a:stretch>
        </p:blipFill>
        <p:spPr>
          <a:xfrm>
            <a:off x="4722870" y="1826351"/>
            <a:ext cx="4177116" cy="3820642"/>
          </a:xfrm>
          <a:prstGeom prst="rect">
            <a:avLst/>
          </a:prstGeom>
        </p:spPr>
      </p:pic>
    </p:spTree>
    <p:extLst>
      <p:ext uri="{BB962C8B-B14F-4D97-AF65-F5344CB8AC3E}">
        <p14:creationId xmlns:p14="http://schemas.microsoft.com/office/powerpoint/2010/main" val="2620503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010"/>
                                        <p:tgtEl>
                                          <p:spTgt spid="9">
                                            <p:txEl>
                                              <p:pRg st="0" end="0"/>
                                            </p:txEl>
                                          </p:spTgt>
                                        </p:tgtEl>
                                      </p:cBhvr>
                                    </p:animEffect>
                                  </p:childTnLst>
                                </p:cTn>
                              </p:par>
                            </p:childTnLst>
                          </p:cTn>
                        </p:par>
                        <p:par>
                          <p:cTn id="8" fill="hold">
                            <p:stCondLst>
                              <p:cond delay="101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6360" y="408372"/>
            <a:ext cx="6520439" cy="1039427"/>
          </a:xfrm>
        </p:spPr>
        <p:txBody>
          <a:bodyPr>
            <a:normAutofit fontScale="90000"/>
          </a:bodyPr>
          <a:lstStyle/>
          <a:p>
            <a:r>
              <a:rPr lang="fr-FR" b="1" dirty="0"/>
              <a:t>Une vision intergénérationnelle </a:t>
            </a:r>
            <a:r>
              <a:rPr lang="fr-FR" b="1" dirty="0" smtClean="0"/>
              <a:t/>
            </a:r>
            <a:br>
              <a:rPr lang="fr-FR" b="1" dirty="0" smtClean="0"/>
            </a:br>
            <a:r>
              <a:rPr lang="fr-FR" b="1" dirty="0" smtClean="0"/>
              <a:t>du développement DURABLE.</a:t>
            </a:r>
            <a:r>
              <a:rPr lang="fr-FR" dirty="0"/>
              <a:t/>
            </a:r>
            <a:br>
              <a:rPr lang="fr-FR" dirty="0"/>
            </a:br>
            <a:endParaRPr lang="fr-FR" dirty="0"/>
          </a:p>
        </p:txBody>
      </p:sp>
      <p:sp>
        <p:nvSpPr>
          <p:cNvPr id="3" name="Espace réservé du contenu 2"/>
          <p:cNvSpPr>
            <a:spLocks noGrp="1"/>
          </p:cNvSpPr>
          <p:nvPr>
            <p:ph idx="1"/>
          </p:nvPr>
        </p:nvSpPr>
        <p:spPr>
          <a:xfrm>
            <a:off x="136439" y="1615318"/>
            <a:ext cx="8742556" cy="1721665"/>
          </a:xfrm>
        </p:spPr>
        <p:txBody>
          <a:bodyPr>
            <a:normAutofit/>
          </a:bodyPr>
          <a:lstStyle/>
          <a:p>
            <a:pPr marL="114300" indent="0">
              <a:buNone/>
            </a:pPr>
            <a:r>
              <a:rPr lang="fr-FR" sz="2000" dirty="0" smtClean="0"/>
              <a:t>Cette </a:t>
            </a:r>
            <a:r>
              <a:rPr lang="fr-FR" sz="2000" dirty="0"/>
              <a:t>définition a pour corollaire un allongement de l’unité de temps ; il ne s’agit plus de raisonner ou d’agir à trois ou cinq ans mais d’appréhender les conséquences de nos actes dans 25 ou 40 ans</a:t>
            </a:r>
            <a:r>
              <a:rPr lang="fr-FR" sz="2000" dirty="0" smtClean="0"/>
              <a:t>.</a:t>
            </a:r>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11</a:t>
            </a:fld>
            <a:endParaRPr lang="fr-FR"/>
          </a:p>
        </p:txBody>
      </p:sp>
      <p:pic>
        <p:nvPicPr>
          <p:cNvPr id="8" name="Image 7"/>
          <p:cNvPicPr>
            <a:picLocks noChangeAspect="1"/>
          </p:cNvPicPr>
          <p:nvPr/>
        </p:nvPicPr>
        <p:blipFill>
          <a:blip r:embed="rId2"/>
          <a:stretch>
            <a:fillRect/>
          </a:stretch>
        </p:blipFill>
        <p:spPr>
          <a:xfrm>
            <a:off x="1091509" y="2907467"/>
            <a:ext cx="7063312" cy="3448884"/>
          </a:xfrm>
          <a:prstGeom prst="rect">
            <a:avLst/>
          </a:prstGeom>
        </p:spPr>
      </p:pic>
    </p:spTree>
    <p:extLst>
      <p:ext uri="{BB962C8B-B14F-4D97-AF65-F5344CB8AC3E}">
        <p14:creationId xmlns:p14="http://schemas.microsoft.com/office/powerpoint/2010/main" val="4292461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6360" y="408372"/>
            <a:ext cx="6520439" cy="1039427"/>
          </a:xfrm>
        </p:spPr>
        <p:txBody>
          <a:bodyPr>
            <a:normAutofit fontScale="90000"/>
          </a:bodyPr>
          <a:lstStyle/>
          <a:p>
            <a:r>
              <a:rPr lang="fr-FR" b="1" dirty="0"/>
              <a:t>Une vision intergénérationnelle </a:t>
            </a:r>
            <a:r>
              <a:rPr lang="fr-FR" b="1" dirty="0" smtClean="0"/>
              <a:t/>
            </a:r>
            <a:br>
              <a:rPr lang="fr-FR" b="1" dirty="0" smtClean="0"/>
            </a:br>
            <a:r>
              <a:rPr lang="fr-FR" b="1" dirty="0" smtClean="0"/>
              <a:t>du développement DURABLE.</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endParaRPr lang="fr-FR" dirty="0" smtClean="0"/>
          </a:p>
          <a:p>
            <a:pPr marL="114300" indent="0">
              <a:buNone/>
            </a:pPr>
            <a:r>
              <a:rPr lang="fr-FR" dirty="0" smtClean="0"/>
              <a:t>Cela </a:t>
            </a:r>
            <a:r>
              <a:rPr lang="fr-FR" dirty="0"/>
              <a:t>provoque une rupture forte dans notre façon de penser car nous avons naturellement une préférence pour le présent et nous ne tenons pas spontanément compte d’un futur aussi éloigné.</a:t>
            </a:r>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12</a:t>
            </a:fld>
            <a:endParaRPr lang="fr-FR"/>
          </a:p>
        </p:txBody>
      </p:sp>
    </p:spTree>
    <p:extLst>
      <p:ext uri="{BB962C8B-B14F-4D97-AF65-F5344CB8AC3E}">
        <p14:creationId xmlns:p14="http://schemas.microsoft.com/office/powerpoint/2010/main" val="1376841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13</a:t>
            </a:fld>
            <a:endParaRPr lang="fr-FR"/>
          </a:p>
        </p:txBody>
      </p:sp>
      <p:sp>
        <p:nvSpPr>
          <p:cNvPr id="6" name="Titre 5"/>
          <p:cNvSpPr>
            <a:spLocks noGrp="1"/>
          </p:cNvSpPr>
          <p:nvPr>
            <p:ph type="ctrTitle"/>
          </p:nvPr>
        </p:nvSpPr>
        <p:spPr/>
        <p:txBody>
          <a:bodyPr/>
          <a:lstStyle/>
          <a:p>
            <a:r>
              <a:rPr lang="fr-FR" sz="2800" b="1" dirty="0"/>
              <a:t>Le développement durable élargit la notion de capital.</a:t>
            </a:r>
            <a:endParaRPr lang="fr-FR" sz="2800" dirty="0"/>
          </a:p>
        </p:txBody>
      </p:sp>
      <p:pic>
        <p:nvPicPr>
          <p:cNvPr id="2" name="Image 1"/>
          <p:cNvPicPr>
            <a:picLocks noChangeAspect="1"/>
          </p:cNvPicPr>
          <p:nvPr/>
        </p:nvPicPr>
        <p:blipFill>
          <a:blip r:embed="rId2"/>
          <a:stretch>
            <a:fillRect/>
          </a:stretch>
        </p:blipFill>
        <p:spPr>
          <a:xfrm>
            <a:off x="4989096" y="272397"/>
            <a:ext cx="3175000" cy="2387600"/>
          </a:xfrm>
          <a:prstGeom prst="rect">
            <a:avLst/>
          </a:prstGeom>
        </p:spPr>
      </p:pic>
      <p:pic>
        <p:nvPicPr>
          <p:cNvPr id="3" name="Image 2"/>
          <p:cNvPicPr>
            <a:picLocks noChangeAspect="1"/>
          </p:cNvPicPr>
          <p:nvPr/>
        </p:nvPicPr>
        <p:blipFill>
          <a:blip r:embed="rId3"/>
          <a:stretch>
            <a:fillRect/>
          </a:stretch>
        </p:blipFill>
        <p:spPr>
          <a:xfrm>
            <a:off x="1721224" y="272397"/>
            <a:ext cx="2508370" cy="2212672"/>
          </a:xfrm>
          <a:prstGeom prst="rect">
            <a:avLst/>
          </a:prstGeom>
        </p:spPr>
      </p:pic>
    </p:spTree>
    <p:extLst>
      <p:ext uri="{BB962C8B-B14F-4D97-AF65-F5344CB8AC3E}">
        <p14:creationId xmlns:p14="http://schemas.microsoft.com/office/powerpoint/2010/main" val="207834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style.rotation</p:attrName>
                                        </p:attrNameLst>
                                      </p:cBhvr>
                                      <p:tavLst>
                                        <p:tav tm="0">
                                          <p:val>
                                            <p:fltVal val="720"/>
                                          </p:val>
                                        </p:tav>
                                        <p:tav tm="100000">
                                          <p:val>
                                            <p:fltVal val="0"/>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ppt_w</p:attrName>
                                        </p:attrNameLst>
                                      </p:cBhvr>
                                      <p:tavLst>
                                        <p:tav tm="0">
                                          <p:val>
                                            <p:fltVal val="0"/>
                                          </p:val>
                                        </p:tav>
                                        <p:tav tm="100000">
                                          <p:val>
                                            <p:strVal val="#ppt_w"/>
                                          </p:val>
                                        </p:tav>
                                      </p:tavLst>
                                    </p:anim>
                                  </p:childTnLst>
                                </p:cTn>
                              </p:par>
                            </p:childTnLst>
                          </p:cTn>
                        </p:par>
                        <p:par>
                          <p:cTn id="16" fill="hold">
                            <p:stCondLst>
                              <p:cond delay="3000"/>
                            </p:stCondLst>
                            <p:childTnLst>
                              <p:par>
                                <p:cTn id="17" presetID="45"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ppt_w</p:attrName>
                                        </p:attrNameLst>
                                      </p:cBhvr>
                                      <p:tavLst>
                                        <p:tav tm="0" fmla="#ppt_w*sin(2.5*pi*$)">
                                          <p:val>
                                            <p:fltVal val="0"/>
                                          </p:val>
                                        </p:tav>
                                        <p:tav tm="100000">
                                          <p:val>
                                            <p:fltVal val="1"/>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6821" y="408372"/>
            <a:ext cx="6875275" cy="1039427"/>
          </a:xfrm>
        </p:spPr>
        <p:txBody>
          <a:bodyPr>
            <a:normAutofit/>
          </a:bodyPr>
          <a:lstStyle/>
          <a:p>
            <a:r>
              <a:rPr lang="fr-FR" b="1" dirty="0"/>
              <a:t>Le développement durable élargit la notion de capital</a:t>
            </a:r>
            <a:r>
              <a:rPr lang="fr-FR" b="1" dirty="0" smtClean="0"/>
              <a:t>.</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solidFill>
                  <a:srgbClr val="000000"/>
                </a:solidFill>
              </a:rPr>
              <a:t>Le rapport BRUNDTLAND identifie trois dimensions qui doivent être intégrées dans toute démarche de développement durable :</a:t>
            </a:r>
          </a:p>
          <a:p>
            <a:r>
              <a:rPr lang="fr-FR" dirty="0">
                <a:solidFill>
                  <a:srgbClr val="000000"/>
                </a:solidFill>
              </a:rPr>
              <a:t> </a:t>
            </a:r>
          </a:p>
          <a:p>
            <a:r>
              <a:rPr lang="fr-FR" dirty="0">
                <a:solidFill>
                  <a:srgbClr val="000000"/>
                </a:solidFill>
              </a:rPr>
              <a:t>	*L’économique.</a:t>
            </a:r>
          </a:p>
          <a:p>
            <a:r>
              <a:rPr lang="fr-FR" dirty="0">
                <a:solidFill>
                  <a:srgbClr val="000000"/>
                </a:solidFill>
              </a:rPr>
              <a:t> </a:t>
            </a:r>
          </a:p>
          <a:p>
            <a:r>
              <a:rPr lang="fr-FR" dirty="0">
                <a:solidFill>
                  <a:srgbClr val="000000"/>
                </a:solidFill>
              </a:rPr>
              <a:t>	*l’environnemental.</a:t>
            </a:r>
          </a:p>
          <a:p>
            <a:r>
              <a:rPr lang="fr-FR" dirty="0">
                <a:solidFill>
                  <a:srgbClr val="000000"/>
                </a:solidFill>
              </a:rPr>
              <a:t>	</a:t>
            </a:r>
          </a:p>
          <a:p>
            <a:pPr marL="1051560" lvl="3" indent="0">
              <a:buNone/>
            </a:pPr>
            <a:r>
              <a:rPr lang="fr-FR" dirty="0" smtClean="0">
                <a:solidFill>
                  <a:srgbClr val="000000"/>
                </a:solidFill>
              </a:rPr>
              <a:t>*le </a:t>
            </a:r>
            <a:r>
              <a:rPr lang="fr-FR" dirty="0">
                <a:solidFill>
                  <a:srgbClr val="000000"/>
                </a:solidFill>
              </a:rPr>
              <a:t>social</a:t>
            </a:r>
            <a:r>
              <a:rPr lang="fr-FR" dirty="0" smtClean="0">
                <a:solidFill>
                  <a:srgbClr val="000000"/>
                </a:solidFill>
              </a:rPr>
              <a:t>.</a:t>
            </a:r>
            <a:endParaRPr lang="fr-FR" dirty="0"/>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14</a:t>
            </a:fld>
            <a:endParaRPr lang="fr-FR"/>
          </a:p>
        </p:txBody>
      </p:sp>
    </p:spTree>
    <p:extLst>
      <p:ext uri="{BB962C8B-B14F-4D97-AF65-F5344CB8AC3E}">
        <p14:creationId xmlns:p14="http://schemas.microsoft.com/office/powerpoint/2010/main" val="1141268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 développement durable élargit la notion de capital.</a:t>
            </a:r>
            <a:endParaRPr lang="fr-FR" dirty="0"/>
          </a:p>
        </p:txBody>
      </p:sp>
      <p:sp>
        <p:nvSpPr>
          <p:cNvPr id="3" name="Espace réservé du contenu 2"/>
          <p:cNvSpPr>
            <a:spLocks noGrp="1"/>
          </p:cNvSpPr>
          <p:nvPr>
            <p:ph idx="1"/>
          </p:nvPr>
        </p:nvSpPr>
        <p:spPr>
          <a:xfrm>
            <a:off x="283373" y="1752601"/>
            <a:ext cx="4880298" cy="4387717"/>
          </a:xfrm>
        </p:spPr>
        <p:txBody>
          <a:bodyPr>
            <a:normAutofit/>
          </a:bodyPr>
          <a:lstStyle/>
          <a:p>
            <a:r>
              <a:rPr lang="fr-FR" dirty="0">
                <a:solidFill>
                  <a:schemeClr val="tx1"/>
                </a:solidFill>
              </a:rPr>
              <a:t>Concrètement cela signifie que pour être soutenable dans le temps, le développement d’une </a:t>
            </a:r>
            <a:r>
              <a:rPr lang="fr-FR" dirty="0"/>
              <a:t>société</a:t>
            </a:r>
            <a:r>
              <a:rPr lang="fr-FR" dirty="0">
                <a:solidFill>
                  <a:schemeClr val="tx1"/>
                </a:solidFill>
              </a:rPr>
              <a:t> </a:t>
            </a:r>
            <a:r>
              <a:rPr lang="fr-FR" dirty="0"/>
              <a:t>implique l’élargissement </a:t>
            </a:r>
            <a:r>
              <a:rPr lang="fr-FR" dirty="0" smtClean="0"/>
              <a:t>des </a:t>
            </a:r>
            <a:r>
              <a:rPr lang="fr-FR" dirty="0"/>
              <a:t>trois </a:t>
            </a:r>
            <a:r>
              <a:rPr lang="fr-FR" dirty="0">
                <a:solidFill>
                  <a:schemeClr val="tx1"/>
                </a:solidFill>
              </a:rPr>
              <a:t>dimensions du stock de capital :</a:t>
            </a:r>
          </a:p>
          <a:p>
            <a:endParaRPr lang="fr-FR" dirty="0">
              <a:solidFill>
                <a:schemeClr val="tx1"/>
              </a:solidFill>
            </a:endParaRPr>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15</a:t>
            </a:fld>
            <a:endParaRPr lang="fr-FR"/>
          </a:p>
        </p:txBody>
      </p:sp>
      <p:pic>
        <p:nvPicPr>
          <p:cNvPr id="7" name="Image 6"/>
          <p:cNvPicPr>
            <a:picLocks noChangeAspect="1"/>
          </p:cNvPicPr>
          <p:nvPr/>
        </p:nvPicPr>
        <p:blipFill>
          <a:blip r:embed="rId2"/>
          <a:stretch>
            <a:fillRect/>
          </a:stretch>
        </p:blipFill>
        <p:spPr>
          <a:xfrm>
            <a:off x="5394566" y="1752601"/>
            <a:ext cx="3368981" cy="4282754"/>
          </a:xfrm>
          <a:prstGeom prst="rect">
            <a:avLst/>
          </a:prstGeom>
        </p:spPr>
      </p:pic>
    </p:spTree>
    <p:extLst>
      <p:ext uri="{BB962C8B-B14F-4D97-AF65-F5344CB8AC3E}">
        <p14:creationId xmlns:p14="http://schemas.microsoft.com/office/powerpoint/2010/main" val="3390367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 développement durable élargit la notion de capital.</a:t>
            </a:r>
            <a:endParaRPr lang="fr-FR" dirty="0"/>
          </a:p>
        </p:txBody>
      </p:sp>
      <p:sp>
        <p:nvSpPr>
          <p:cNvPr id="3" name="Espace réservé du contenu 2"/>
          <p:cNvSpPr>
            <a:spLocks noGrp="1"/>
          </p:cNvSpPr>
          <p:nvPr>
            <p:ph idx="1"/>
          </p:nvPr>
        </p:nvSpPr>
        <p:spPr>
          <a:xfrm>
            <a:off x="293868" y="1752600"/>
            <a:ext cx="4544450" cy="1228341"/>
          </a:xfrm>
        </p:spPr>
        <p:txBody>
          <a:bodyPr>
            <a:normAutofit/>
          </a:bodyPr>
          <a:lstStyle/>
          <a:p>
            <a:pPr lvl="0"/>
            <a:r>
              <a:rPr lang="fr-FR" dirty="0"/>
              <a:t>le capital économique classique</a:t>
            </a:r>
            <a:r>
              <a:rPr lang="fr-FR" dirty="0" smtClean="0"/>
              <a:t>.</a:t>
            </a:r>
          </a:p>
          <a:p>
            <a:pPr lvl="0"/>
            <a:endParaRPr lang="fr-FR" dirty="0"/>
          </a:p>
          <a:p>
            <a:pPr lvl="0"/>
            <a:endParaRPr lang="fr-FR" dirty="0"/>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16</a:t>
            </a:fld>
            <a:endParaRPr lang="fr-FR"/>
          </a:p>
        </p:txBody>
      </p:sp>
      <p:pic>
        <p:nvPicPr>
          <p:cNvPr id="8" name="Image 7"/>
          <p:cNvPicPr>
            <a:picLocks noChangeAspect="1"/>
          </p:cNvPicPr>
          <p:nvPr/>
        </p:nvPicPr>
        <p:blipFill>
          <a:blip r:embed="rId2"/>
          <a:stretch>
            <a:fillRect/>
          </a:stretch>
        </p:blipFill>
        <p:spPr>
          <a:xfrm>
            <a:off x="4922279" y="1752600"/>
            <a:ext cx="3003067" cy="2582359"/>
          </a:xfrm>
          <a:prstGeom prst="rect">
            <a:avLst/>
          </a:prstGeom>
        </p:spPr>
      </p:pic>
      <p:pic>
        <p:nvPicPr>
          <p:cNvPr id="9" name="Image 8"/>
          <p:cNvPicPr>
            <a:picLocks noChangeAspect="1"/>
          </p:cNvPicPr>
          <p:nvPr/>
        </p:nvPicPr>
        <p:blipFill>
          <a:blip r:embed="rId3"/>
          <a:stretch>
            <a:fillRect/>
          </a:stretch>
        </p:blipFill>
        <p:spPr>
          <a:xfrm>
            <a:off x="398819" y="3327316"/>
            <a:ext cx="3685261" cy="2718893"/>
          </a:xfrm>
          <a:prstGeom prst="rect">
            <a:avLst/>
          </a:prstGeom>
        </p:spPr>
      </p:pic>
    </p:spTree>
    <p:extLst>
      <p:ext uri="{BB962C8B-B14F-4D97-AF65-F5344CB8AC3E}">
        <p14:creationId xmlns:p14="http://schemas.microsoft.com/office/powerpoint/2010/main" val="1925328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style.rotation</p:attrName>
                                        </p:attrNameLst>
                                      </p:cBhvr>
                                      <p:tavLst>
                                        <p:tav tm="0">
                                          <p:val>
                                            <p:fltVal val="720"/>
                                          </p:val>
                                        </p:tav>
                                        <p:tav tm="100000">
                                          <p:val>
                                            <p:fltVal val="0"/>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 calcmode="lin" valueType="num">
                                      <p:cBhvr>
                                        <p:cTn id="14" dur="2000" fill="hold"/>
                                        <p:tgtEl>
                                          <p:spTgt spid="8"/>
                                        </p:tgtEl>
                                        <p:attrNameLst>
                                          <p:attrName>ppt_w</p:attrName>
                                        </p:attrNameLst>
                                      </p:cBhvr>
                                      <p:tavLst>
                                        <p:tav tm="0">
                                          <p:val>
                                            <p:fltVal val="0"/>
                                          </p:val>
                                        </p:tav>
                                        <p:tav tm="100000">
                                          <p:val>
                                            <p:strVal val="#ppt_w"/>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 développement durable élargit la notion de capital.</a:t>
            </a:r>
            <a:endParaRPr lang="fr-FR" dirty="0"/>
          </a:p>
        </p:txBody>
      </p:sp>
      <p:sp>
        <p:nvSpPr>
          <p:cNvPr id="3" name="Espace réservé du contenu 2"/>
          <p:cNvSpPr>
            <a:spLocks noGrp="1"/>
          </p:cNvSpPr>
          <p:nvPr>
            <p:ph idx="1"/>
          </p:nvPr>
        </p:nvSpPr>
        <p:spPr>
          <a:xfrm>
            <a:off x="293868" y="1752600"/>
            <a:ext cx="4544450" cy="2193997"/>
          </a:xfrm>
        </p:spPr>
        <p:txBody>
          <a:bodyPr>
            <a:normAutofit/>
          </a:bodyPr>
          <a:lstStyle/>
          <a:p>
            <a:pPr lvl="0"/>
            <a:r>
              <a:rPr lang="fr-FR" dirty="0" smtClean="0"/>
              <a:t>Le </a:t>
            </a:r>
            <a:r>
              <a:rPr lang="fr-FR" dirty="0"/>
              <a:t>capital écologique composé des ressources naturelles dont hérite une génération</a:t>
            </a:r>
            <a:r>
              <a:rPr lang="fr-FR" dirty="0" smtClean="0"/>
              <a:t>.</a:t>
            </a:r>
          </a:p>
          <a:p>
            <a:pPr lvl="0"/>
            <a:endParaRPr lang="fr-FR" dirty="0"/>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17</a:t>
            </a:fld>
            <a:endParaRPr lang="fr-FR"/>
          </a:p>
        </p:txBody>
      </p:sp>
      <p:pic>
        <p:nvPicPr>
          <p:cNvPr id="6" name="Image 5"/>
          <p:cNvPicPr>
            <a:picLocks noChangeAspect="1"/>
          </p:cNvPicPr>
          <p:nvPr/>
        </p:nvPicPr>
        <p:blipFill>
          <a:blip r:embed="rId2"/>
          <a:stretch>
            <a:fillRect/>
          </a:stretch>
        </p:blipFill>
        <p:spPr>
          <a:xfrm>
            <a:off x="4512964" y="1679266"/>
            <a:ext cx="4439497" cy="4240630"/>
          </a:xfrm>
          <a:prstGeom prst="rect">
            <a:avLst/>
          </a:prstGeom>
        </p:spPr>
      </p:pic>
      <p:pic>
        <p:nvPicPr>
          <p:cNvPr id="8" name="Image 7"/>
          <p:cNvPicPr>
            <a:picLocks noChangeAspect="1"/>
          </p:cNvPicPr>
          <p:nvPr/>
        </p:nvPicPr>
        <p:blipFill>
          <a:blip r:embed="rId3"/>
          <a:stretch>
            <a:fillRect/>
          </a:stretch>
        </p:blipFill>
        <p:spPr>
          <a:xfrm>
            <a:off x="1073559" y="3810146"/>
            <a:ext cx="2820183" cy="2412854"/>
          </a:xfrm>
          <a:prstGeom prst="rect">
            <a:avLst/>
          </a:prstGeom>
        </p:spPr>
      </p:pic>
    </p:spTree>
    <p:extLst>
      <p:ext uri="{BB962C8B-B14F-4D97-AF65-F5344CB8AC3E}">
        <p14:creationId xmlns:p14="http://schemas.microsoft.com/office/powerpoint/2010/main" val="1210251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 développement durable élargit la notion de capital.</a:t>
            </a:r>
            <a:endParaRPr lang="fr-FR" dirty="0"/>
          </a:p>
        </p:txBody>
      </p:sp>
      <p:sp>
        <p:nvSpPr>
          <p:cNvPr id="3" name="Espace réservé du contenu 2"/>
          <p:cNvSpPr>
            <a:spLocks noGrp="1"/>
          </p:cNvSpPr>
          <p:nvPr>
            <p:ph idx="1"/>
          </p:nvPr>
        </p:nvSpPr>
        <p:spPr>
          <a:xfrm>
            <a:off x="293868" y="1752600"/>
            <a:ext cx="4544450" cy="4440199"/>
          </a:xfrm>
        </p:spPr>
        <p:txBody>
          <a:bodyPr>
            <a:normAutofit/>
          </a:bodyPr>
          <a:lstStyle/>
          <a:p>
            <a:pPr lvl="0"/>
            <a:r>
              <a:rPr lang="fr-FR" dirty="0" smtClean="0"/>
              <a:t>Le </a:t>
            </a:r>
            <a:r>
              <a:rPr lang="fr-FR" dirty="0"/>
              <a:t>capital d’équité sociale qui </a:t>
            </a:r>
            <a:r>
              <a:rPr lang="fr-FR" dirty="0">
                <a:solidFill>
                  <a:schemeClr val="tx1"/>
                </a:solidFill>
              </a:rPr>
              <a:t>dépend notamment de l’accès </a:t>
            </a:r>
            <a:r>
              <a:rPr lang="fr-FR" dirty="0"/>
              <a:t>aux richesses et de leur mode de répartition.</a:t>
            </a:r>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18</a:t>
            </a:fld>
            <a:endParaRPr lang="fr-FR"/>
          </a:p>
        </p:txBody>
      </p:sp>
      <p:pic>
        <p:nvPicPr>
          <p:cNvPr id="7" name="Image 6"/>
          <p:cNvPicPr>
            <a:picLocks noChangeAspect="1"/>
          </p:cNvPicPr>
          <p:nvPr/>
        </p:nvPicPr>
        <p:blipFill>
          <a:blip r:embed="rId2"/>
          <a:stretch>
            <a:fillRect/>
          </a:stretch>
        </p:blipFill>
        <p:spPr>
          <a:xfrm>
            <a:off x="5184661" y="1660451"/>
            <a:ext cx="3741708" cy="3810000"/>
          </a:xfrm>
          <a:prstGeom prst="rect">
            <a:avLst/>
          </a:prstGeom>
        </p:spPr>
      </p:pic>
    </p:spTree>
    <p:extLst>
      <p:ext uri="{BB962C8B-B14F-4D97-AF65-F5344CB8AC3E}">
        <p14:creationId xmlns:p14="http://schemas.microsoft.com/office/powerpoint/2010/main" val="2314691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19"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fmla="#ppt_w*sin(2.5*pi*$)">
                                          <p:val>
                                            <p:fltVal val="0"/>
                                          </p:val>
                                        </p:tav>
                                        <p:tav tm="100000">
                                          <p:val>
                                            <p:fltVal val="1"/>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 développement durable élargit la notion de capital.</a:t>
            </a:r>
            <a:endParaRPr lang="fr-FR" dirty="0"/>
          </a:p>
        </p:txBody>
      </p:sp>
      <p:sp>
        <p:nvSpPr>
          <p:cNvPr id="3" name="Espace réservé du contenu 2"/>
          <p:cNvSpPr>
            <a:spLocks noGrp="1"/>
          </p:cNvSpPr>
          <p:nvPr>
            <p:ph idx="1"/>
          </p:nvPr>
        </p:nvSpPr>
        <p:spPr/>
        <p:txBody>
          <a:bodyPr>
            <a:normAutofit/>
          </a:bodyPr>
          <a:lstStyle/>
          <a:p>
            <a:r>
              <a:rPr lang="fr-FR" dirty="0"/>
              <a:t>Les trois dimensions du développement durable introduites par le rapport BRUNDTLAND sont visualisées par </a:t>
            </a:r>
            <a:r>
              <a:rPr lang="fr-FR" dirty="0" smtClean="0"/>
              <a:t> </a:t>
            </a:r>
            <a:r>
              <a:rPr lang="fr-FR" dirty="0"/>
              <a:t>trois anneaux qui s’entrecroisent.</a:t>
            </a:r>
          </a:p>
          <a:p>
            <a:endParaRPr lang="fr-FR" dirty="0"/>
          </a:p>
          <a:p>
            <a:r>
              <a:rPr lang="fr-FR" b="1" i="1" dirty="0">
                <a:solidFill>
                  <a:srgbClr val="FF0000"/>
                </a:solidFill>
              </a:rPr>
              <a:t>Dans un monde idéal, </a:t>
            </a:r>
            <a:r>
              <a:rPr lang="fr-FR" dirty="0"/>
              <a:t>l’intersection entre les trois aires figure la convergence parfaite entre l’économique, l’écologique et le social.</a:t>
            </a:r>
          </a:p>
          <a:p>
            <a:r>
              <a:rPr lang="fr-FR" dirty="0"/>
              <a:t> </a:t>
            </a:r>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19</a:t>
            </a:fld>
            <a:endParaRPr lang="fr-FR"/>
          </a:p>
        </p:txBody>
      </p:sp>
    </p:spTree>
    <p:extLst>
      <p:ext uri="{BB962C8B-B14F-4D97-AF65-F5344CB8AC3E}">
        <p14:creationId xmlns:p14="http://schemas.microsoft.com/office/powerpoint/2010/main" val="4030658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3">
                                            <p:txEl>
                                              <p:pRg st="0" end="0"/>
                                            </p:txEl>
                                          </p:spTgt>
                                        </p:tgtEl>
                                        <p:attrNameLst>
                                          <p:attrName>ppt_w</p:attrName>
                                        </p:attrNameLst>
                                      </p:cBhvr>
                                    </p:anim>
                                    <p:anim by="(#ppt_w*0.50)" calcmode="lin" valueType="num">
                                      <p:cBhvr>
                                        <p:cTn id="8" dur="250" decel="50000" autoRev="1" fill="hold">
                                          <p:stCondLst>
                                            <p:cond delay="0"/>
                                          </p:stCondLst>
                                        </p:cTn>
                                        <p:tgtEl>
                                          <p:spTgt spid="3">
                                            <p:txEl>
                                              <p:pRg st="0" end="0"/>
                                            </p:txEl>
                                          </p:spTgt>
                                        </p:tgtEl>
                                        <p:attrNameLst>
                                          <p:attrName>ppt_x</p:attrName>
                                        </p:attrNameLst>
                                      </p:cBhvr>
                                    </p:anim>
                                    <p:anim from="(-#ppt_h/2)" to="(#ppt_y)" calcmode="lin" valueType="num">
                                      <p:cBhvr>
                                        <p:cTn id="9" dur="500" fill="hold">
                                          <p:stCondLst>
                                            <p:cond delay="0"/>
                                          </p:stCondLst>
                                        </p:cTn>
                                        <p:tgtEl>
                                          <p:spTgt spid="3">
                                            <p:txEl>
                                              <p:pRg st="0" end="0"/>
                                            </p:txEl>
                                          </p:spTgt>
                                        </p:tgtEl>
                                        <p:attrNameLst>
                                          <p:attrName>ppt_y</p:attrName>
                                        </p:attrNameLst>
                                      </p:cBhvr>
                                    </p:anim>
                                    <p:animRot by="21600000">
                                      <p:cBhvr>
                                        <p:cTn id="10" dur="5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by="(-#ppt_w*2)" calcmode="lin" valueType="num">
                                      <p:cBhvr rctx="PPT">
                                        <p:cTn id="15" dur="250" autoRev="1" fill="hold">
                                          <p:stCondLst>
                                            <p:cond delay="0"/>
                                          </p:stCondLst>
                                        </p:cTn>
                                        <p:tgtEl>
                                          <p:spTgt spid="3">
                                            <p:txEl>
                                              <p:pRg st="2" end="2"/>
                                            </p:txEl>
                                          </p:spTgt>
                                        </p:tgtEl>
                                        <p:attrNameLst>
                                          <p:attrName>ppt_w</p:attrName>
                                        </p:attrNameLst>
                                      </p:cBhvr>
                                    </p:anim>
                                    <p:anim by="(#ppt_w*0.50)" calcmode="lin" valueType="num">
                                      <p:cBhvr>
                                        <p:cTn id="16" dur="250" decel="50000" autoRev="1" fill="hold">
                                          <p:stCondLst>
                                            <p:cond delay="0"/>
                                          </p:stCondLst>
                                        </p:cTn>
                                        <p:tgtEl>
                                          <p:spTgt spid="3">
                                            <p:txEl>
                                              <p:pRg st="2" end="2"/>
                                            </p:txEl>
                                          </p:spTgt>
                                        </p:tgtEl>
                                        <p:attrNameLst>
                                          <p:attrName>ppt_x</p:attrName>
                                        </p:attrNameLst>
                                      </p:cBhvr>
                                    </p:anim>
                                    <p:anim from="(-#ppt_h/2)" to="(#ppt_y)" calcmode="lin" valueType="num">
                                      <p:cBhvr>
                                        <p:cTn id="17" dur="500" fill="hold">
                                          <p:stCondLst>
                                            <p:cond delay="0"/>
                                          </p:stCondLst>
                                        </p:cTn>
                                        <p:tgtEl>
                                          <p:spTgt spid="3">
                                            <p:txEl>
                                              <p:pRg st="2" end="2"/>
                                            </p:txEl>
                                          </p:spTgt>
                                        </p:tgtEl>
                                        <p:attrNameLst>
                                          <p:attrName>ppt_y</p:attrName>
                                        </p:attrNameLst>
                                      </p:cBhvr>
                                    </p:anim>
                                    <p:animRot by="21600000">
                                      <p:cBhvr>
                                        <p:cTn id="18" dur="5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2310" y="408372"/>
            <a:ext cx="7154490" cy="1039427"/>
          </a:xfrm>
        </p:spPr>
        <p:txBody>
          <a:bodyPr/>
          <a:lstStyle/>
          <a:p>
            <a:r>
              <a:rPr lang="fr-FR" dirty="0"/>
              <a:t>LE SYNDICALISME FACE AU DÉVELOPPEMENT DURABLE ET LA RSE</a:t>
            </a:r>
            <a:r>
              <a:rPr lang="fr-FR" sz="2800" dirty="0"/>
              <a:t>.</a:t>
            </a:r>
            <a:endParaRPr lang="fr-FR" dirty="0"/>
          </a:p>
        </p:txBody>
      </p:sp>
      <p:sp>
        <p:nvSpPr>
          <p:cNvPr id="6" name="Espace réservé du contenu 5"/>
          <p:cNvSpPr txBox="1">
            <a:spLocks noGrp="1"/>
          </p:cNvSpPr>
          <p:nvPr>
            <p:ph idx="1"/>
          </p:nvPr>
        </p:nvSpPr>
        <p:spPr>
          <a:xfrm>
            <a:off x="238132" y="2067765"/>
            <a:ext cx="8550087" cy="3323987"/>
          </a:xfrm>
          <a:prstGeom prst="rect">
            <a:avLst/>
          </a:prstGeom>
          <a:noFill/>
        </p:spPr>
        <p:txBody>
          <a:bodyPr wrap="square" rtlCol="0">
            <a:spAutoFit/>
          </a:bodyPr>
          <a:lstStyle/>
          <a:p>
            <a:pPr marL="400050" indent="-400050">
              <a:buFont typeface="+mj-lt"/>
              <a:buAutoNum type="romanUcPeriod"/>
            </a:pPr>
            <a:r>
              <a:rPr lang="fr-FR" dirty="0" smtClean="0"/>
              <a:t>Historique du Développement Durable</a:t>
            </a:r>
          </a:p>
          <a:p>
            <a:pPr marL="400050" indent="-400050">
              <a:buFont typeface="+mj-lt"/>
              <a:buAutoNum type="romanUcPeriod"/>
            </a:pPr>
            <a:r>
              <a:rPr lang="fr-FR" dirty="0"/>
              <a:t>Le Rapport </a:t>
            </a:r>
            <a:r>
              <a:rPr lang="fr-FR" dirty="0" smtClean="0"/>
              <a:t>Brundtland</a:t>
            </a:r>
          </a:p>
          <a:p>
            <a:pPr marL="400050" indent="-400050">
              <a:buFont typeface="+mj-lt"/>
              <a:buAutoNum type="romanUcPeriod"/>
            </a:pPr>
            <a:r>
              <a:rPr lang="fr-FR" dirty="0"/>
              <a:t>Dates </a:t>
            </a:r>
            <a:r>
              <a:rPr lang="fr-FR" dirty="0" smtClean="0"/>
              <a:t>Importantes</a:t>
            </a:r>
            <a:endParaRPr lang="fr-FR" dirty="0" smtClean="0"/>
          </a:p>
          <a:p>
            <a:pPr marL="400050" indent="-400050">
              <a:buFont typeface="+mj-lt"/>
              <a:buAutoNum type="romanUcPeriod"/>
            </a:pPr>
            <a:r>
              <a:rPr lang="fr-FR" dirty="0" smtClean="0"/>
              <a:t>Genèse de la RSE</a:t>
            </a:r>
          </a:p>
          <a:p>
            <a:pPr marL="400050" indent="-400050">
              <a:buFont typeface="+mj-lt"/>
              <a:buAutoNum type="romanUcPeriod"/>
            </a:pPr>
            <a:r>
              <a:rPr lang="fr-FR" dirty="0" smtClean="0"/>
              <a:t>L’Action Syndicale</a:t>
            </a:r>
          </a:p>
          <a:p>
            <a:pPr marL="400050" indent="-400050">
              <a:buFont typeface="+mj-lt"/>
              <a:buAutoNum type="romanUcPeriod"/>
            </a:pPr>
            <a:r>
              <a:rPr lang="fr-FR" dirty="0" smtClean="0"/>
              <a:t>Conclusion</a:t>
            </a:r>
            <a:endParaRPr lang="fr-FR" dirty="0"/>
          </a:p>
        </p:txBody>
      </p:sp>
      <p:sp>
        <p:nvSpPr>
          <p:cNvPr id="4" name="Espace réservé du pied de page 3"/>
          <p:cNvSpPr>
            <a:spLocks noGrp="1"/>
          </p:cNvSpPr>
          <p:nvPr>
            <p:ph type="ftr" sz="quarter" idx="11"/>
          </p:nvPr>
        </p:nvSpPr>
        <p:spPr/>
        <p:txBody>
          <a:bodyPr/>
          <a:lstStyle/>
          <a:p>
            <a:r>
              <a:rPr lang="fr-FR"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2</a:t>
            </a:fld>
            <a:endParaRPr lang="fr-FR"/>
          </a:p>
        </p:txBody>
      </p:sp>
    </p:spTree>
    <p:extLst>
      <p:ext uri="{BB962C8B-B14F-4D97-AF65-F5344CB8AC3E}">
        <p14:creationId xmlns:p14="http://schemas.microsoft.com/office/powerpoint/2010/main" val="23973001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1524" y="408373"/>
            <a:ext cx="6875275" cy="618694"/>
          </a:xfrm>
        </p:spPr>
        <p:txBody>
          <a:bodyPr>
            <a:normAutofit fontScale="90000"/>
          </a:bodyPr>
          <a:lstStyle/>
          <a:p>
            <a:r>
              <a:rPr lang="fr-FR" b="1" dirty="0"/>
              <a:t>SCHÉMA DU DÉVELOPPEMENT </a:t>
            </a:r>
            <a:r>
              <a:rPr lang="fr-FR" b="1" dirty="0" smtClean="0"/>
              <a:t>DURABLE</a:t>
            </a:r>
            <a:r>
              <a:rPr lang="fr-FR" dirty="0"/>
              <a:t/>
            </a:r>
            <a:br>
              <a:rPr lang="fr-FR" dirty="0"/>
            </a:br>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20</a:t>
            </a:fld>
            <a:endParaRPr lang="fr-FR"/>
          </a:p>
        </p:txBody>
      </p:sp>
      <p:pic>
        <p:nvPicPr>
          <p:cNvPr id="7" name="Image 6"/>
          <p:cNvPicPr>
            <a:picLocks noChangeAspect="1"/>
          </p:cNvPicPr>
          <p:nvPr/>
        </p:nvPicPr>
        <p:blipFill>
          <a:blip r:embed="rId2"/>
          <a:stretch>
            <a:fillRect/>
          </a:stretch>
        </p:blipFill>
        <p:spPr>
          <a:xfrm>
            <a:off x="440801" y="1798725"/>
            <a:ext cx="5493180" cy="4352089"/>
          </a:xfrm>
          <a:prstGeom prst="rect">
            <a:avLst/>
          </a:prstGeom>
        </p:spPr>
      </p:pic>
      <p:sp>
        <p:nvSpPr>
          <p:cNvPr id="8" name="Rectangle 7"/>
          <p:cNvSpPr/>
          <p:nvPr/>
        </p:nvSpPr>
        <p:spPr>
          <a:xfrm>
            <a:off x="5782891" y="1634647"/>
            <a:ext cx="2980655" cy="1938992"/>
          </a:xfrm>
          <a:prstGeom prst="rect">
            <a:avLst/>
          </a:prstGeom>
        </p:spPr>
        <p:txBody>
          <a:bodyPr wrap="square">
            <a:spAutoFit/>
          </a:bodyPr>
          <a:lstStyle/>
          <a:p>
            <a:pPr algn="ctr"/>
            <a:r>
              <a:rPr lang="fr-FR" sz="2400" dirty="0">
                <a:solidFill>
                  <a:srgbClr val="008000"/>
                </a:solidFill>
                <a:latin typeface="Arial Rounded MT Bold"/>
                <a:cs typeface="Arial Rounded MT Bold"/>
              </a:rPr>
              <a:t>La stratégie de développement durable vise à élargir cette zone d’intersection</a:t>
            </a:r>
          </a:p>
        </p:txBody>
      </p:sp>
      <p:cxnSp>
        <p:nvCxnSpPr>
          <p:cNvPr id="12" name="Connecteur droit avec flèche 11"/>
          <p:cNvCxnSpPr/>
          <p:nvPr/>
        </p:nvCxnSpPr>
        <p:spPr>
          <a:xfrm flipH="1">
            <a:off x="3442447" y="3411288"/>
            <a:ext cx="2728769" cy="30439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687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5" presetClass="entr" presetSubtype="0" fill="hold"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
                                            <p:txEl>
                                              <p:pRg st="0" end="0"/>
                                            </p:txEl>
                                          </p:spTgt>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 développement durable élargit la notion de capital.</a:t>
            </a:r>
            <a:endParaRPr lang="fr-FR" dirty="0"/>
          </a:p>
        </p:txBody>
      </p:sp>
      <p:sp>
        <p:nvSpPr>
          <p:cNvPr id="3" name="Espace réservé du contenu 2"/>
          <p:cNvSpPr>
            <a:spLocks noGrp="1"/>
          </p:cNvSpPr>
          <p:nvPr>
            <p:ph idx="1"/>
          </p:nvPr>
        </p:nvSpPr>
        <p:spPr/>
        <p:txBody>
          <a:bodyPr>
            <a:normAutofit/>
          </a:bodyPr>
          <a:lstStyle/>
          <a:p>
            <a:r>
              <a:rPr lang="fr-FR" sz="2800" b="1" dirty="0"/>
              <a:t>Mais dans la pratique</a:t>
            </a:r>
            <a:r>
              <a:rPr lang="fr-FR" sz="2800" dirty="0"/>
              <a:t> la prise en compte des exigences du développement durable met  le décideur face à de nouveaux dilemmes du fait des concurrences qui apparaissent entre 3 objectifs :</a:t>
            </a:r>
          </a:p>
          <a:p>
            <a:pPr marL="114300" indent="0" algn="ctr">
              <a:buNone/>
            </a:pPr>
            <a:endParaRPr lang="fr-FR" sz="4500" dirty="0">
              <a:solidFill>
                <a:srgbClr val="FF0000"/>
              </a:solidFill>
            </a:endParaRPr>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21</a:t>
            </a:fld>
            <a:endParaRPr lang="fr-FR"/>
          </a:p>
        </p:txBody>
      </p:sp>
    </p:spTree>
    <p:extLst>
      <p:ext uri="{BB962C8B-B14F-4D97-AF65-F5344CB8AC3E}">
        <p14:creationId xmlns:p14="http://schemas.microsoft.com/office/powerpoint/2010/main" val="4197850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 développement durable élargit la notion de capital.</a:t>
            </a:r>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22</a:t>
            </a:fld>
            <a:endParaRPr lang="fr-FR"/>
          </a:p>
        </p:txBody>
      </p:sp>
      <p:pic>
        <p:nvPicPr>
          <p:cNvPr id="6" name="Image 5"/>
          <p:cNvPicPr>
            <a:picLocks noChangeAspect="1"/>
          </p:cNvPicPr>
          <p:nvPr/>
        </p:nvPicPr>
        <p:blipFill>
          <a:blip r:embed="rId2"/>
          <a:stretch>
            <a:fillRect/>
          </a:stretch>
        </p:blipFill>
        <p:spPr>
          <a:xfrm>
            <a:off x="346344" y="2088759"/>
            <a:ext cx="2413911" cy="2750022"/>
          </a:xfrm>
          <a:prstGeom prst="rect">
            <a:avLst/>
          </a:prstGeom>
        </p:spPr>
      </p:pic>
      <p:sp>
        <p:nvSpPr>
          <p:cNvPr id="7" name="Rectangle 6"/>
          <p:cNvSpPr/>
          <p:nvPr/>
        </p:nvSpPr>
        <p:spPr>
          <a:xfrm>
            <a:off x="643966" y="5016062"/>
            <a:ext cx="1849910" cy="1323439"/>
          </a:xfrm>
          <a:prstGeom prst="rect">
            <a:avLst/>
          </a:prstGeom>
        </p:spPr>
        <p:txBody>
          <a:bodyPr wrap="none">
            <a:spAutoFit/>
          </a:bodyPr>
          <a:lstStyle/>
          <a:p>
            <a:pPr lvl="0" algn="ctr"/>
            <a:r>
              <a:rPr lang="fr-FR" sz="2000" dirty="0">
                <a:latin typeface="Arial Rounded MT Bold"/>
                <a:cs typeface="Arial Rounded MT Bold"/>
              </a:rPr>
              <a:t>objectifs </a:t>
            </a:r>
            <a:endParaRPr lang="fr-FR" sz="2000" dirty="0" smtClean="0">
              <a:latin typeface="Arial Rounded MT Bold"/>
              <a:cs typeface="Arial Rounded MT Bold"/>
            </a:endParaRPr>
          </a:p>
          <a:p>
            <a:pPr lvl="0" algn="ctr"/>
            <a:r>
              <a:rPr lang="fr-FR" sz="2000" dirty="0" smtClean="0">
                <a:latin typeface="Arial Rounded MT Bold"/>
                <a:cs typeface="Arial Rounded MT Bold"/>
              </a:rPr>
              <a:t>de </a:t>
            </a:r>
          </a:p>
          <a:p>
            <a:pPr lvl="0" algn="ctr"/>
            <a:r>
              <a:rPr lang="fr-FR" sz="2000" dirty="0" smtClean="0">
                <a:latin typeface="Arial Rounded MT Bold"/>
                <a:cs typeface="Arial Rounded MT Bold"/>
              </a:rPr>
              <a:t>croissance</a:t>
            </a:r>
          </a:p>
          <a:p>
            <a:pPr lvl="0" algn="ctr"/>
            <a:r>
              <a:rPr lang="fr-FR" sz="2000" dirty="0" smtClean="0">
                <a:latin typeface="Arial Rounded MT Bold"/>
                <a:cs typeface="Arial Rounded MT Bold"/>
              </a:rPr>
              <a:t> </a:t>
            </a:r>
            <a:r>
              <a:rPr lang="fr-FR" sz="2000" dirty="0">
                <a:latin typeface="Arial Rounded MT Bold"/>
                <a:cs typeface="Arial Rounded MT Bold"/>
              </a:rPr>
              <a:t>économique.</a:t>
            </a:r>
          </a:p>
        </p:txBody>
      </p:sp>
      <p:pic>
        <p:nvPicPr>
          <p:cNvPr id="8" name="Image 7"/>
          <p:cNvPicPr>
            <a:picLocks noChangeAspect="1"/>
          </p:cNvPicPr>
          <p:nvPr/>
        </p:nvPicPr>
        <p:blipFill>
          <a:blip r:embed="rId3"/>
          <a:stretch>
            <a:fillRect/>
          </a:stretch>
        </p:blipFill>
        <p:spPr>
          <a:xfrm>
            <a:off x="2984500" y="2088759"/>
            <a:ext cx="2126694" cy="2823495"/>
          </a:xfrm>
          <a:prstGeom prst="rect">
            <a:avLst/>
          </a:prstGeom>
        </p:spPr>
      </p:pic>
      <p:sp>
        <p:nvSpPr>
          <p:cNvPr id="9" name="Rectangle 8"/>
          <p:cNvSpPr/>
          <p:nvPr/>
        </p:nvSpPr>
        <p:spPr>
          <a:xfrm>
            <a:off x="2984500" y="5033898"/>
            <a:ext cx="1845152" cy="1323439"/>
          </a:xfrm>
          <a:prstGeom prst="rect">
            <a:avLst/>
          </a:prstGeom>
        </p:spPr>
        <p:txBody>
          <a:bodyPr wrap="none">
            <a:spAutoFit/>
          </a:bodyPr>
          <a:lstStyle/>
          <a:p>
            <a:pPr lvl="0" algn="ctr"/>
            <a:r>
              <a:rPr lang="fr-FR" sz="2000" dirty="0">
                <a:latin typeface="Arial Rounded MT Bold"/>
                <a:cs typeface="Arial Rounded MT Bold"/>
              </a:rPr>
              <a:t>objectifs </a:t>
            </a:r>
            <a:endParaRPr lang="fr-FR" sz="2000" dirty="0" smtClean="0">
              <a:latin typeface="Arial Rounded MT Bold"/>
              <a:cs typeface="Arial Rounded MT Bold"/>
            </a:endParaRPr>
          </a:p>
          <a:p>
            <a:pPr lvl="0" algn="ctr"/>
            <a:r>
              <a:rPr lang="fr-FR" sz="2000" dirty="0" smtClean="0">
                <a:latin typeface="Arial Rounded MT Bold"/>
                <a:cs typeface="Arial Rounded MT Bold"/>
              </a:rPr>
              <a:t>de </a:t>
            </a:r>
          </a:p>
          <a:p>
            <a:pPr lvl="0" algn="ctr"/>
            <a:r>
              <a:rPr lang="fr-FR" sz="2000" dirty="0" smtClean="0">
                <a:latin typeface="Arial Rounded MT Bold"/>
                <a:cs typeface="Arial Rounded MT Bold"/>
              </a:rPr>
              <a:t>protection </a:t>
            </a:r>
          </a:p>
          <a:p>
            <a:pPr lvl="0" algn="ctr"/>
            <a:r>
              <a:rPr lang="fr-FR" sz="2000" dirty="0" smtClean="0">
                <a:latin typeface="Arial Rounded MT Bold"/>
                <a:cs typeface="Arial Rounded MT Bold"/>
              </a:rPr>
              <a:t>de </a:t>
            </a:r>
            <a:r>
              <a:rPr lang="fr-FR" sz="2000" dirty="0">
                <a:latin typeface="Arial Rounded MT Bold"/>
                <a:cs typeface="Arial Rounded MT Bold"/>
              </a:rPr>
              <a:t>l’écologie.</a:t>
            </a:r>
          </a:p>
        </p:txBody>
      </p:sp>
      <p:pic>
        <p:nvPicPr>
          <p:cNvPr id="11" name="Image 10"/>
          <p:cNvPicPr>
            <a:picLocks noChangeAspect="1"/>
          </p:cNvPicPr>
          <p:nvPr/>
        </p:nvPicPr>
        <p:blipFill>
          <a:blip r:embed="rId4"/>
          <a:stretch>
            <a:fillRect/>
          </a:stretch>
        </p:blipFill>
        <p:spPr>
          <a:xfrm>
            <a:off x="5332708" y="2088760"/>
            <a:ext cx="3442992" cy="2823494"/>
          </a:xfrm>
          <a:prstGeom prst="rect">
            <a:avLst/>
          </a:prstGeom>
        </p:spPr>
      </p:pic>
      <p:sp>
        <p:nvSpPr>
          <p:cNvPr id="12" name="Rectangle 11"/>
          <p:cNvSpPr/>
          <p:nvPr/>
        </p:nvSpPr>
        <p:spPr>
          <a:xfrm>
            <a:off x="5521166" y="5064411"/>
            <a:ext cx="3473277" cy="1446550"/>
          </a:xfrm>
          <a:prstGeom prst="rect">
            <a:avLst/>
          </a:prstGeom>
        </p:spPr>
        <p:txBody>
          <a:bodyPr wrap="square">
            <a:spAutoFit/>
          </a:bodyPr>
          <a:lstStyle/>
          <a:p>
            <a:pPr lvl="0" algn="ctr"/>
            <a:r>
              <a:rPr lang="fr-FR" sz="2000" dirty="0">
                <a:latin typeface="Arial Rounded MT Bold"/>
                <a:cs typeface="Arial Rounded MT Bold"/>
              </a:rPr>
              <a:t>objectifs </a:t>
            </a:r>
            <a:endParaRPr lang="fr-FR" sz="2000" dirty="0" smtClean="0">
              <a:latin typeface="Arial Rounded MT Bold"/>
              <a:cs typeface="Arial Rounded MT Bold"/>
            </a:endParaRPr>
          </a:p>
          <a:p>
            <a:pPr lvl="0" algn="ctr"/>
            <a:r>
              <a:rPr lang="fr-FR" sz="2000" dirty="0" smtClean="0">
                <a:latin typeface="Arial Rounded MT Bold"/>
                <a:cs typeface="Arial Rounded MT Bold"/>
              </a:rPr>
              <a:t>d’équité </a:t>
            </a:r>
            <a:r>
              <a:rPr lang="fr-FR" sz="2000" dirty="0">
                <a:latin typeface="Arial Rounded MT Bold"/>
                <a:cs typeface="Arial Rounded MT Bold"/>
              </a:rPr>
              <a:t>sociale.</a:t>
            </a:r>
          </a:p>
          <a:p>
            <a:pPr marL="114300" indent="0" algn="ctr">
              <a:buNone/>
            </a:pPr>
            <a:endParaRPr lang="fr-FR" sz="4800" dirty="0"/>
          </a:p>
        </p:txBody>
      </p:sp>
    </p:spTree>
    <p:extLst>
      <p:ext uri="{BB962C8B-B14F-4D97-AF65-F5344CB8AC3E}">
        <p14:creationId xmlns:p14="http://schemas.microsoft.com/office/powerpoint/2010/main" val="3483288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23" presetClass="entr" presetSubtype="16" fill="hold" nodeType="after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 calcmode="lin" valueType="num">
                                      <p:cBhvr>
                                        <p:cTn id="3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par>
                          <p:cTn id="36" fill="hold">
                            <p:stCondLst>
                              <p:cond delay="1000"/>
                            </p:stCondLst>
                            <p:childTnLst>
                              <p:par>
                                <p:cTn id="37" presetID="23" presetClass="entr" presetSubtype="16" fill="hold" nodeType="after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 calcmode="lin" valueType="num">
                                      <p:cBhvr>
                                        <p:cTn id="39"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9">
                                            <p:txEl>
                                              <p:pRg st="1" end="1"/>
                                            </p:txEl>
                                          </p:spTgt>
                                        </p:tgtEl>
                                        <p:attrNameLst>
                                          <p:attrName>ppt_h</p:attrName>
                                        </p:attrNameLst>
                                      </p:cBhvr>
                                      <p:tavLst>
                                        <p:tav tm="0">
                                          <p:val>
                                            <p:fltVal val="0"/>
                                          </p:val>
                                        </p:tav>
                                        <p:tav tm="100000">
                                          <p:val>
                                            <p:strVal val="#ppt_h"/>
                                          </p:val>
                                        </p:tav>
                                      </p:tavLst>
                                    </p:anim>
                                  </p:childTnLst>
                                </p:cTn>
                              </p:par>
                            </p:childTnLst>
                          </p:cTn>
                        </p:par>
                        <p:par>
                          <p:cTn id="41" fill="hold">
                            <p:stCondLst>
                              <p:cond delay="1500"/>
                            </p:stCondLst>
                            <p:childTnLst>
                              <p:par>
                                <p:cTn id="42" presetID="23" presetClass="entr" presetSubtype="16" fill="hold" nodeType="after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 calcmode="lin" valueType="num">
                                      <p:cBhvr>
                                        <p:cTn id="4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par>
                          <p:cTn id="46" fill="hold">
                            <p:stCondLst>
                              <p:cond delay="2000"/>
                            </p:stCondLst>
                            <p:childTnLst>
                              <p:par>
                                <p:cTn id="47" presetID="23" presetClass="entr" presetSubtype="16" fill="hold" nodeType="after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p:cTn id="49"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childTnLst>
                                </p:cTn>
                              </p:par>
                            </p:childTnLst>
                          </p:cTn>
                        </p:par>
                        <p:par>
                          <p:cTn id="57" fill="hold">
                            <p:stCondLst>
                              <p:cond delay="500"/>
                            </p:stCondLst>
                            <p:childTnLst>
                              <p:par>
                                <p:cTn id="58" presetID="23" presetClass="entr" presetSubtype="16" fill="hold" nodeType="after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 calcmode="lin" valueType="num">
                                      <p:cBhvr>
                                        <p:cTn id="6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62" fill="hold">
                            <p:stCondLst>
                              <p:cond delay="1000"/>
                            </p:stCondLst>
                            <p:childTnLst>
                              <p:par>
                                <p:cTn id="63" presetID="23" presetClass="entr" presetSubtype="16" fill="hold" nodeType="afterEffect">
                                  <p:stCondLst>
                                    <p:cond delay="0"/>
                                  </p:stCondLst>
                                  <p:childTnLst>
                                    <p:set>
                                      <p:cBhvr>
                                        <p:cTn id="64" dur="1" fill="hold">
                                          <p:stCondLst>
                                            <p:cond delay="0"/>
                                          </p:stCondLst>
                                        </p:cTn>
                                        <p:tgtEl>
                                          <p:spTgt spid="12">
                                            <p:txEl>
                                              <p:pRg st="1" end="1"/>
                                            </p:txEl>
                                          </p:spTgt>
                                        </p:tgtEl>
                                        <p:attrNameLst>
                                          <p:attrName>style.visibility</p:attrName>
                                        </p:attrNameLst>
                                      </p:cBhvr>
                                      <p:to>
                                        <p:strVal val="visible"/>
                                      </p:to>
                                    </p:set>
                                    <p:anim calcmode="lin" valueType="num">
                                      <p:cBhvr>
                                        <p:cTn id="65"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66"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23</a:t>
            </a:fld>
            <a:endParaRPr lang="fr-FR"/>
          </a:p>
        </p:txBody>
      </p:sp>
      <p:pic>
        <p:nvPicPr>
          <p:cNvPr id="8" name="Image 7"/>
          <p:cNvPicPr>
            <a:picLocks noChangeAspect="1"/>
          </p:cNvPicPr>
          <p:nvPr/>
        </p:nvPicPr>
        <p:blipFill>
          <a:blip r:embed="rId2"/>
          <a:stretch>
            <a:fillRect/>
          </a:stretch>
        </p:blipFill>
        <p:spPr>
          <a:xfrm>
            <a:off x="88900" y="114300"/>
            <a:ext cx="8890000" cy="6242050"/>
          </a:xfrm>
          <a:prstGeom prst="rect">
            <a:avLst/>
          </a:prstGeom>
        </p:spPr>
      </p:pic>
    </p:spTree>
    <p:extLst>
      <p:ext uri="{BB962C8B-B14F-4D97-AF65-F5344CB8AC3E}">
        <p14:creationId xmlns:p14="http://schemas.microsoft.com/office/powerpoint/2010/main" val="289641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SYNDICALISME FACE AU DÉVELOPPEMENT DURABLE ET LA RSE</a:t>
            </a:r>
            <a:r>
              <a:rPr lang="fr-FR" sz="2800" dirty="0"/>
              <a:t>.</a:t>
            </a:r>
            <a:endParaRPr lang="fr-FR" dirty="0"/>
          </a:p>
        </p:txBody>
      </p:sp>
      <p:pic>
        <p:nvPicPr>
          <p:cNvPr id="6" name="Espace réservé du contenu 5"/>
          <p:cNvPicPr>
            <a:picLocks noGrp="1" noChangeAspect="1"/>
          </p:cNvPicPr>
          <p:nvPr>
            <p:ph idx="1"/>
          </p:nvPr>
        </p:nvPicPr>
        <p:blipFill rotWithShape="1">
          <a:blip r:embed="rId2"/>
          <a:srcRect l="-4917" t="-3735" r="-2822" b="6362"/>
          <a:stretch/>
        </p:blipFill>
        <p:spPr>
          <a:xfrm>
            <a:off x="226792" y="1477594"/>
            <a:ext cx="8550086" cy="5186231"/>
          </a:xfrm>
        </p:spPr>
      </p:pic>
      <p:sp>
        <p:nvSpPr>
          <p:cNvPr id="4" name="Espace réservé du pied de page 3"/>
          <p:cNvSpPr>
            <a:spLocks noGrp="1"/>
          </p:cNvSpPr>
          <p:nvPr>
            <p:ph type="ftr" sz="quarter" idx="11"/>
          </p:nvPr>
        </p:nvSpPr>
        <p:spPr>
          <a:xfrm rot="5400000">
            <a:off x="6961494" y="3901037"/>
            <a:ext cx="3820275" cy="189506"/>
          </a:xfrm>
        </p:spPr>
        <p:txBody>
          <a:bodyPr/>
          <a:lstStyle/>
          <a:p>
            <a:r>
              <a:rPr lang="fr-FR" sz="900" dirty="0" smtClean="0"/>
              <a:t>DD et RSE  1/ JP MAISONNIAL / S GAUTIER</a:t>
            </a:r>
            <a:endParaRPr lang="fr-FR" sz="900"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24</a:t>
            </a:fld>
            <a:endParaRPr lang="fr-FR"/>
          </a:p>
        </p:txBody>
      </p:sp>
    </p:spTree>
    <p:extLst>
      <p:ext uri="{BB962C8B-B14F-4D97-AF65-F5344CB8AC3E}">
        <p14:creationId xmlns:p14="http://schemas.microsoft.com/office/powerpoint/2010/main" val="3023837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25</a:t>
            </a:fld>
            <a:endParaRPr lang="fr-FR"/>
          </a:p>
        </p:txBody>
      </p:sp>
      <p:sp>
        <p:nvSpPr>
          <p:cNvPr id="6" name="Titre 5"/>
          <p:cNvSpPr>
            <a:spLocks noGrp="1"/>
          </p:cNvSpPr>
          <p:nvPr>
            <p:ph type="ctrTitle"/>
          </p:nvPr>
        </p:nvSpPr>
        <p:spPr/>
        <p:txBody>
          <a:bodyPr/>
          <a:lstStyle/>
          <a:p>
            <a:r>
              <a:rPr lang="fr-FR" b="1" dirty="0"/>
              <a:t>La gouvernance </a:t>
            </a:r>
            <a:r>
              <a:rPr lang="fr-FR" b="1" dirty="0" smtClean="0"/>
              <a:t/>
            </a:r>
            <a:br>
              <a:rPr lang="fr-FR" b="1" dirty="0" smtClean="0"/>
            </a:br>
            <a:r>
              <a:rPr lang="fr-FR" b="1" dirty="0" smtClean="0"/>
              <a:t>des </a:t>
            </a:r>
            <a:r>
              <a:rPr lang="fr-FR" b="1" dirty="0"/>
              <a:t>entreprises</a:t>
            </a:r>
            <a:endParaRPr lang="fr-FR" dirty="0"/>
          </a:p>
        </p:txBody>
      </p:sp>
    </p:spTree>
    <p:extLst>
      <p:ext uri="{BB962C8B-B14F-4D97-AF65-F5344CB8AC3E}">
        <p14:creationId xmlns:p14="http://schemas.microsoft.com/office/powerpoint/2010/main" val="1670118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gouvernance des entreprises</a:t>
            </a:r>
            <a:r>
              <a:rPr lang="fr-FR" dirty="0"/>
              <a:t/>
            </a:r>
            <a:br>
              <a:rPr lang="fr-FR" dirty="0"/>
            </a:br>
            <a:endParaRPr lang="fr-FR" dirty="0"/>
          </a:p>
        </p:txBody>
      </p:sp>
      <p:sp>
        <p:nvSpPr>
          <p:cNvPr id="3" name="Espace réservé du contenu 2"/>
          <p:cNvSpPr>
            <a:spLocks noGrp="1"/>
          </p:cNvSpPr>
          <p:nvPr>
            <p:ph idx="1"/>
          </p:nvPr>
        </p:nvSpPr>
        <p:spPr>
          <a:xfrm>
            <a:off x="457200" y="1752601"/>
            <a:ext cx="8229600" cy="2152011"/>
          </a:xfrm>
        </p:spPr>
        <p:txBody>
          <a:bodyPr>
            <a:normAutofit/>
          </a:bodyPr>
          <a:lstStyle/>
          <a:p>
            <a:r>
              <a:rPr lang="fr-FR" dirty="0" smtClean="0"/>
              <a:t>Définition.</a:t>
            </a:r>
          </a:p>
          <a:p>
            <a:r>
              <a:rPr lang="fr-FR" dirty="0"/>
              <a:t>L’expression la « gouvernance des entreprises » décrit l’organisation des rapports entre les dirigeants de l’entreprise et leurs actionnaires.</a:t>
            </a:r>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26</a:t>
            </a:fld>
            <a:endParaRPr lang="fr-FR"/>
          </a:p>
        </p:txBody>
      </p:sp>
      <p:pic>
        <p:nvPicPr>
          <p:cNvPr id="7" name="Image 6"/>
          <p:cNvPicPr>
            <a:picLocks noChangeAspect="1"/>
          </p:cNvPicPr>
          <p:nvPr/>
        </p:nvPicPr>
        <p:blipFill>
          <a:blip r:embed="rId2"/>
          <a:stretch>
            <a:fillRect/>
          </a:stretch>
        </p:blipFill>
        <p:spPr>
          <a:xfrm>
            <a:off x="5265345" y="4055558"/>
            <a:ext cx="3421455" cy="2160454"/>
          </a:xfrm>
          <a:prstGeom prst="rect">
            <a:avLst/>
          </a:prstGeom>
        </p:spPr>
      </p:pic>
      <p:pic>
        <p:nvPicPr>
          <p:cNvPr id="8" name="Image 7"/>
          <p:cNvPicPr>
            <a:picLocks noChangeAspect="1"/>
          </p:cNvPicPr>
          <p:nvPr/>
        </p:nvPicPr>
        <p:blipFill>
          <a:blip r:embed="rId3"/>
          <a:stretch>
            <a:fillRect/>
          </a:stretch>
        </p:blipFill>
        <p:spPr>
          <a:xfrm>
            <a:off x="230342" y="4125034"/>
            <a:ext cx="3491643" cy="2090978"/>
          </a:xfrm>
          <a:prstGeom prst="rect">
            <a:avLst/>
          </a:prstGeom>
        </p:spPr>
      </p:pic>
      <p:sp>
        <p:nvSpPr>
          <p:cNvPr id="9" name="Double flèche horizontale 8"/>
          <p:cNvSpPr/>
          <p:nvPr/>
        </p:nvSpPr>
        <p:spPr>
          <a:xfrm>
            <a:off x="3778944" y="4796795"/>
            <a:ext cx="1342745"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flipH="1">
            <a:off x="2602826" y="3747168"/>
            <a:ext cx="521374" cy="48282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a:endCxn id="7" idx="0"/>
          </p:cNvCxnSpPr>
          <p:nvPr/>
        </p:nvCxnSpPr>
        <p:spPr>
          <a:xfrm>
            <a:off x="6318150" y="3747168"/>
            <a:ext cx="657923" cy="30839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512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0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500"/>
                            </p:stCondLst>
                            <p:childTnLst>
                              <p:par>
                                <p:cTn id="29" presetID="19"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fmla="#ppt_w*sin(2.5*pi*$)">
                                          <p:val>
                                            <p:fltVal val="0"/>
                                          </p:val>
                                        </p:tav>
                                        <p:tav tm="100000">
                                          <p:val>
                                            <p:fltVal val="1"/>
                                          </p:val>
                                        </p:tav>
                                      </p:tavLst>
                                    </p:anim>
                                    <p:anim calcmode="lin" valueType="num">
                                      <p:cBhvr>
                                        <p:cTn id="3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gouvernance des entreprises</a:t>
            </a:r>
            <a:r>
              <a:rPr lang="fr-FR" dirty="0"/>
              <a:t/>
            </a:r>
            <a:br>
              <a:rPr lang="fr-FR" dirty="0"/>
            </a:br>
            <a:endParaRPr lang="fr-FR" dirty="0"/>
          </a:p>
        </p:txBody>
      </p:sp>
      <p:sp>
        <p:nvSpPr>
          <p:cNvPr id="3" name="Espace réservé du contenu 2"/>
          <p:cNvSpPr>
            <a:spLocks noGrp="1"/>
          </p:cNvSpPr>
          <p:nvPr>
            <p:ph idx="1"/>
          </p:nvPr>
        </p:nvSpPr>
        <p:spPr>
          <a:xfrm>
            <a:off x="188916" y="1762819"/>
            <a:ext cx="4271573" cy="4335235"/>
          </a:xfrm>
        </p:spPr>
        <p:txBody>
          <a:bodyPr>
            <a:normAutofit fontScale="92500"/>
          </a:bodyPr>
          <a:lstStyle/>
          <a:p>
            <a:pPr marL="114300" indent="0">
              <a:buNone/>
            </a:pPr>
            <a:r>
              <a:rPr lang="fr-FR" dirty="0" smtClean="0"/>
              <a:t>Pour </a:t>
            </a:r>
            <a:r>
              <a:rPr lang="fr-FR" dirty="0"/>
              <a:t>que cette gouvernance fonctionne, il faut que les actionnaires mettent en </a:t>
            </a:r>
            <a:r>
              <a:rPr lang="fr-FR" dirty="0">
                <a:solidFill>
                  <a:schemeClr val="tx1"/>
                </a:solidFill>
              </a:rPr>
              <a:t>place un système de contrat </a:t>
            </a:r>
            <a:r>
              <a:rPr lang="fr-FR" dirty="0"/>
              <a:t>et d’incitation pour que les managers de l’entreprise agissent bien en fonction des intérêts des propriétaires de la firme.</a:t>
            </a:r>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27</a:t>
            </a:fld>
            <a:endParaRPr lang="fr-FR"/>
          </a:p>
        </p:txBody>
      </p:sp>
      <p:pic>
        <p:nvPicPr>
          <p:cNvPr id="6" name="Image 5"/>
          <p:cNvPicPr>
            <a:picLocks noChangeAspect="1"/>
          </p:cNvPicPr>
          <p:nvPr/>
        </p:nvPicPr>
        <p:blipFill>
          <a:blip r:embed="rId2"/>
          <a:stretch>
            <a:fillRect/>
          </a:stretch>
        </p:blipFill>
        <p:spPr>
          <a:xfrm>
            <a:off x="4460489" y="1962802"/>
            <a:ext cx="4554944" cy="3915108"/>
          </a:xfrm>
          <a:prstGeom prst="rect">
            <a:avLst/>
          </a:prstGeom>
        </p:spPr>
      </p:pic>
    </p:spTree>
    <p:extLst>
      <p:ext uri="{BB962C8B-B14F-4D97-AF65-F5344CB8AC3E}">
        <p14:creationId xmlns:p14="http://schemas.microsoft.com/office/powerpoint/2010/main" val="2325139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implications de la gouvernance dans le développement durable.</a:t>
            </a:r>
            <a:r>
              <a:rPr lang="fr-FR" dirty="0"/>
              <a:t/>
            </a:r>
            <a:br>
              <a:rPr lang="fr-FR" dirty="0"/>
            </a:br>
            <a:endParaRPr lang="fr-FR" dirty="0"/>
          </a:p>
        </p:txBody>
      </p:sp>
      <p:sp>
        <p:nvSpPr>
          <p:cNvPr id="3" name="Espace réservé du contenu 2"/>
          <p:cNvSpPr>
            <a:spLocks noGrp="1"/>
          </p:cNvSpPr>
          <p:nvPr>
            <p:ph idx="1"/>
          </p:nvPr>
        </p:nvSpPr>
        <p:spPr>
          <a:xfrm>
            <a:off x="457199" y="1752600"/>
            <a:ext cx="4612014" cy="4373563"/>
          </a:xfrm>
        </p:spPr>
        <p:txBody>
          <a:bodyPr/>
          <a:lstStyle/>
          <a:p>
            <a:r>
              <a:rPr lang="fr-FR" dirty="0"/>
              <a:t>Sous la pression de la société civile, le développement durable s’intègre dans la gouvernance des entreprises sous plusieurs </a:t>
            </a:r>
            <a:r>
              <a:rPr lang="fr-FR" dirty="0" smtClean="0"/>
              <a:t>axes:</a:t>
            </a:r>
            <a:endParaRPr lang="fr-FR" dirty="0"/>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28</a:t>
            </a:fld>
            <a:endParaRPr lang="fr-FR"/>
          </a:p>
        </p:txBody>
      </p:sp>
      <p:pic>
        <p:nvPicPr>
          <p:cNvPr id="6" name="Image 5"/>
          <p:cNvPicPr>
            <a:picLocks noChangeAspect="1"/>
          </p:cNvPicPr>
          <p:nvPr/>
        </p:nvPicPr>
        <p:blipFill>
          <a:blip r:embed="rId2"/>
          <a:stretch>
            <a:fillRect/>
          </a:stretch>
        </p:blipFill>
        <p:spPr>
          <a:xfrm>
            <a:off x="5247633" y="1600578"/>
            <a:ext cx="3247605" cy="4525585"/>
          </a:xfrm>
          <a:prstGeom prst="rect">
            <a:avLst/>
          </a:prstGeom>
        </p:spPr>
      </p:pic>
    </p:spTree>
    <p:extLst>
      <p:ext uri="{BB962C8B-B14F-4D97-AF65-F5344CB8AC3E}">
        <p14:creationId xmlns:p14="http://schemas.microsoft.com/office/powerpoint/2010/main" val="2928569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implications de la gouvernance dans le développement durable.</a:t>
            </a:r>
            <a:r>
              <a:rPr lang="fr-FR" dirty="0"/>
              <a:t/>
            </a:r>
            <a:br>
              <a:rPr lang="fr-FR" dirty="0"/>
            </a:br>
            <a:endParaRPr lang="fr-FR" dirty="0"/>
          </a:p>
        </p:txBody>
      </p:sp>
      <p:sp>
        <p:nvSpPr>
          <p:cNvPr id="3" name="Espace réservé du contenu 2"/>
          <p:cNvSpPr>
            <a:spLocks noGrp="1"/>
          </p:cNvSpPr>
          <p:nvPr>
            <p:ph idx="1"/>
          </p:nvPr>
        </p:nvSpPr>
        <p:spPr/>
        <p:txBody>
          <a:bodyPr/>
          <a:lstStyle/>
          <a:p>
            <a:pPr lvl="0"/>
            <a:r>
              <a:rPr lang="fr-FR" dirty="0"/>
              <a:t>la pression des actionnaires ou sociétaires sur des résolutions portant sur les responsabilités sociales et environnementales du management et sur la transparence des organes décisionnaires.</a:t>
            </a:r>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29</a:t>
            </a:fld>
            <a:endParaRPr lang="fr-FR"/>
          </a:p>
        </p:txBody>
      </p:sp>
    </p:spTree>
    <p:extLst>
      <p:ext uri="{BB962C8B-B14F-4D97-AF65-F5344CB8AC3E}">
        <p14:creationId xmlns:p14="http://schemas.microsoft.com/office/powerpoint/2010/main" val="1244326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SYNDICALISME FACE AU DÉVELOPPEMENT DURABLE ET LA RSE</a:t>
            </a:r>
            <a:r>
              <a:rPr lang="fr-FR" sz="2800" dirty="0"/>
              <a:t>.</a:t>
            </a:r>
            <a:endParaRPr lang="fr-FR" dirty="0"/>
          </a:p>
        </p:txBody>
      </p:sp>
      <p:sp>
        <p:nvSpPr>
          <p:cNvPr id="4" name="Espace réservé du pied de page 3"/>
          <p:cNvSpPr>
            <a:spLocks noGrp="1"/>
          </p:cNvSpPr>
          <p:nvPr>
            <p:ph type="ftr" sz="quarter" idx="11"/>
          </p:nvPr>
        </p:nvSpPr>
        <p:spPr/>
        <p:txBody>
          <a:bodyPr/>
          <a:lstStyle/>
          <a:p>
            <a:r>
              <a:rPr lang="fr-FR"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3</a:t>
            </a:fld>
            <a:endParaRPr lang="fr-FR"/>
          </a:p>
        </p:txBody>
      </p:sp>
      <p:pic>
        <p:nvPicPr>
          <p:cNvPr id="6" name="Image 5"/>
          <p:cNvPicPr>
            <a:picLocks noChangeAspect="1"/>
          </p:cNvPicPr>
          <p:nvPr/>
        </p:nvPicPr>
        <p:blipFill>
          <a:blip r:embed="rId2"/>
          <a:stretch>
            <a:fillRect/>
          </a:stretch>
        </p:blipFill>
        <p:spPr>
          <a:xfrm>
            <a:off x="2743200" y="1679420"/>
            <a:ext cx="3810000" cy="2247900"/>
          </a:xfrm>
          <a:prstGeom prst="rect">
            <a:avLst/>
          </a:prstGeom>
        </p:spPr>
      </p:pic>
      <p:sp>
        <p:nvSpPr>
          <p:cNvPr id="9" name="Rectangle 8"/>
          <p:cNvSpPr/>
          <p:nvPr/>
        </p:nvSpPr>
        <p:spPr>
          <a:xfrm>
            <a:off x="314858" y="4105029"/>
            <a:ext cx="8627108" cy="923330"/>
          </a:xfrm>
          <a:prstGeom prst="rect">
            <a:avLst/>
          </a:prstGeom>
        </p:spPr>
        <p:txBody>
          <a:bodyPr wrap="square">
            <a:spAutoFit/>
          </a:bodyPr>
          <a:lstStyle/>
          <a:p>
            <a:pPr marL="400050" indent="-400050" algn="ctr">
              <a:buFont typeface="+mj-lt"/>
              <a:buAutoNum type="romanUcPeriod"/>
            </a:pPr>
            <a:r>
              <a:rPr lang="fr-FR" sz="4000" dirty="0">
                <a:latin typeface="Abadi MT Condensed Extra Bold"/>
                <a:cs typeface="Abadi MT Condensed Extra Bold"/>
              </a:rPr>
              <a:t>Historique du </a:t>
            </a:r>
            <a:r>
              <a:rPr lang="fr-FR" sz="4000" dirty="0" smtClean="0">
                <a:latin typeface="Abadi MT Condensed Extra Bold"/>
                <a:cs typeface="Abadi MT Condensed Extra Bold"/>
              </a:rPr>
              <a:t>Développement Durable</a:t>
            </a:r>
          </a:p>
          <a:p>
            <a:pPr algn="ctr"/>
            <a:endParaRPr lang="fr-FR" sz="1400" dirty="0" smtClean="0">
              <a:latin typeface="Abadi MT Condensed Extra Bold"/>
              <a:cs typeface="Abadi MT Condensed Extra Bold"/>
            </a:endParaRPr>
          </a:p>
        </p:txBody>
      </p:sp>
    </p:spTree>
    <p:extLst>
      <p:ext uri="{BB962C8B-B14F-4D97-AF65-F5344CB8AC3E}">
        <p14:creationId xmlns:p14="http://schemas.microsoft.com/office/powerpoint/2010/main" val="401144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implications de la gouvernance dans le développement durable.</a:t>
            </a:r>
            <a:r>
              <a:rPr lang="fr-FR" dirty="0"/>
              <a:t/>
            </a:r>
            <a:br>
              <a:rPr lang="fr-FR" dirty="0"/>
            </a:br>
            <a:endParaRPr lang="fr-FR" dirty="0"/>
          </a:p>
        </p:txBody>
      </p:sp>
      <p:sp>
        <p:nvSpPr>
          <p:cNvPr id="3" name="Espace réservé du contenu 2"/>
          <p:cNvSpPr>
            <a:spLocks noGrp="1"/>
          </p:cNvSpPr>
          <p:nvPr>
            <p:ph idx="1"/>
          </p:nvPr>
        </p:nvSpPr>
        <p:spPr>
          <a:xfrm>
            <a:off x="283372" y="1752600"/>
            <a:ext cx="3515914" cy="4603749"/>
          </a:xfrm>
        </p:spPr>
        <p:txBody>
          <a:bodyPr>
            <a:normAutofit/>
          </a:bodyPr>
          <a:lstStyle/>
          <a:p>
            <a:pPr lvl="0"/>
            <a:r>
              <a:rPr lang="fr-FR" dirty="0"/>
              <a:t>L’existence de comités internes au conseil surveillant la qualité du reporting sociétal de l’entreprise vis à vis des actionnaires et des autres parties prenantes</a:t>
            </a:r>
            <a:r>
              <a:rPr lang="fr-FR" dirty="0" smtClean="0"/>
              <a:t>.</a:t>
            </a:r>
          </a:p>
          <a:p>
            <a:pPr lvl="0"/>
            <a:endParaRPr lang="fr-FR" dirty="0"/>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30</a:t>
            </a:fld>
            <a:endParaRPr lang="fr-FR"/>
          </a:p>
        </p:txBody>
      </p:sp>
      <p:pic>
        <p:nvPicPr>
          <p:cNvPr id="6" name="Image 5"/>
          <p:cNvPicPr>
            <a:picLocks noChangeAspect="1"/>
          </p:cNvPicPr>
          <p:nvPr/>
        </p:nvPicPr>
        <p:blipFill>
          <a:blip r:embed="rId2"/>
          <a:stretch>
            <a:fillRect/>
          </a:stretch>
        </p:blipFill>
        <p:spPr>
          <a:xfrm>
            <a:off x="3799286" y="1847817"/>
            <a:ext cx="5134809" cy="4334485"/>
          </a:xfrm>
          <a:prstGeom prst="rect">
            <a:avLst/>
          </a:prstGeom>
        </p:spPr>
      </p:pic>
    </p:spTree>
    <p:extLst>
      <p:ext uri="{BB962C8B-B14F-4D97-AF65-F5344CB8AC3E}">
        <p14:creationId xmlns:p14="http://schemas.microsoft.com/office/powerpoint/2010/main" val="3801664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implications de la gouvernance dans le développement durable.</a:t>
            </a:r>
            <a:r>
              <a:rPr lang="fr-FR" dirty="0"/>
              <a:t/>
            </a:r>
            <a:br>
              <a:rPr lang="fr-FR" dirty="0"/>
            </a:br>
            <a:endParaRPr lang="fr-FR" dirty="0"/>
          </a:p>
        </p:txBody>
      </p:sp>
      <p:sp>
        <p:nvSpPr>
          <p:cNvPr id="3" name="Espace réservé du contenu 2"/>
          <p:cNvSpPr>
            <a:spLocks noGrp="1"/>
          </p:cNvSpPr>
          <p:nvPr>
            <p:ph idx="1"/>
          </p:nvPr>
        </p:nvSpPr>
        <p:spPr>
          <a:xfrm>
            <a:off x="226305" y="1847066"/>
            <a:ext cx="3510010" cy="4373563"/>
          </a:xfrm>
        </p:spPr>
        <p:txBody>
          <a:bodyPr/>
          <a:lstStyle/>
          <a:p>
            <a:pPr lvl="0"/>
            <a:r>
              <a:rPr lang="fr-FR" dirty="0"/>
              <a:t>L’existence d’une valeur sociétale de l’entreprise avec l’intégration des critères RSE dans la part variable des dirigeants.</a:t>
            </a:r>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31</a:t>
            </a:fld>
            <a:endParaRPr lang="fr-FR"/>
          </a:p>
        </p:txBody>
      </p:sp>
      <p:pic>
        <p:nvPicPr>
          <p:cNvPr id="6" name="Image 5"/>
          <p:cNvPicPr>
            <a:picLocks noChangeAspect="1"/>
          </p:cNvPicPr>
          <p:nvPr/>
        </p:nvPicPr>
        <p:blipFill>
          <a:blip r:embed="rId2"/>
          <a:stretch>
            <a:fillRect/>
          </a:stretch>
        </p:blipFill>
        <p:spPr>
          <a:xfrm>
            <a:off x="3925229" y="1647637"/>
            <a:ext cx="4958612" cy="4572992"/>
          </a:xfrm>
          <a:prstGeom prst="rect">
            <a:avLst/>
          </a:prstGeom>
        </p:spPr>
      </p:pic>
    </p:spTree>
    <p:extLst>
      <p:ext uri="{BB962C8B-B14F-4D97-AF65-F5344CB8AC3E}">
        <p14:creationId xmlns:p14="http://schemas.microsoft.com/office/powerpoint/2010/main" val="426888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L’Action </a:t>
            </a:r>
            <a:r>
              <a:rPr lang="fr-FR" dirty="0" smtClean="0"/>
              <a:t>Syndicale FACE À LA RSE</a:t>
            </a:r>
            <a:r>
              <a:rPr lang="fr-FR" dirty="0"/>
              <a:t> :</a:t>
            </a:r>
            <a:br>
              <a:rPr lang="fr-FR" dirty="0"/>
            </a:br>
            <a:endParaRPr lang="fr-FR" dirty="0"/>
          </a:p>
        </p:txBody>
      </p:sp>
      <p:sp>
        <p:nvSpPr>
          <p:cNvPr id="2" name="Espace réservé du contenu 1"/>
          <p:cNvSpPr>
            <a:spLocks noGrp="1"/>
          </p:cNvSpPr>
          <p:nvPr>
            <p:ph idx="1"/>
          </p:nvPr>
        </p:nvSpPr>
        <p:spPr/>
        <p:txBody>
          <a:bodyPr>
            <a:normAutofit/>
          </a:bodyPr>
          <a:lstStyle/>
          <a:p>
            <a:pPr marL="114300" indent="0" algn="ctr">
              <a:buNone/>
            </a:pPr>
            <a:r>
              <a:rPr lang="fr-FR" sz="3200" dirty="0" smtClean="0"/>
              <a:t>IV. La genèse de la RSE.</a:t>
            </a:r>
            <a:endParaRPr lang="fr-FR" sz="3200"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32</a:t>
            </a:fld>
            <a:endParaRPr lang="fr-FR"/>
          </a:p>
        </p:txBody>
      </p:sp>
    </p:spTree>
    <p:extLst>
      <p:ext uri="{BB962C8B-B14F-4D97-AF65-F5344CB8AC3E}">
        <p14:creationId xmlns:p14="http://schemas.microsoft.com/office/powerpoint/2010/main" val="2736084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0068" y="274638"/>
            <a:ext cx="6968652" cy="1143000"/>
          </a:xfrm>
        </p:spPr>
        <p:txBody>
          <a:bodyPr>
            <a:noAutofit/>
          </a:bodyPr>
          <a:lstStyle/>
          <a:p>
            <a:r>
              <a:rPr lang="fr-FR" dirty="0"/>
              <a:t>L’Action Syndicale </a:t>
            </a:r>
            <a:r>
              <a:rPr lang="fr-FR" dirty="0" smtClean="0"/>
              <a:t>:</a:t>
            </a:r>
            <a:br>
              <a:rPr lang="fr-FR" dirty="0" smtClean="0"/>
            </a:br>
            <a:r>
              <a:rPr lang="fr-FR" dirty="0" smtClean="0"/>
              <a:t> le constat</a:t>
            </a:r>
            <a:r>
              <a:rPr lang="fr-FR" dirty="0"/>
              <a:t/>
            </a:r>
            <a:br>
              <a:rPr lang="fr-FR" dirty="0"/>
            </a:br>
            <a:endParaRPr lang="fr-FR" dirty="0"/>
          </a:p>
        </p:txBody>
      </p:sp>
      <p:sp>
        <p:nvSpPr>
          <p:cNvPr id="3" name="Espace réservé du contenu 2"/>
          <p:cNvSpPr>
            <a:spLocks noGrp="1"/>
          </p:cNvSpPr>
          <p:nvPr>
            <p:ph idx="1"/>
          </p:nvPr>
        </p:nvSpPr>
        <p:spPr/>
        <p:txBody>
          <a:bodyPr/>
          <a:lstStyle/>
          <a:p>
            <a:endParaRPr lang="fr-FR" dirty="0"/>
          </a:p>
          <a:p>
            <a:pPr lvl="0"/>
            <a:r>
              <a:rPr lang="fr-FR" dirty="0"/>
              <a:t>La société de production a changé et la séparation des mondes économique, social, culturel, politique, ou encore privé et public, est moins que jamais une réalité contemporaine.</a:t>
            </a:r>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normAutofit/>
          </a:bodyPr>
          <a:lstStyle/>
          <a:p>
            <a:fld id="{B37373ED-6260-D04B-AD3D-49293709915F}" type="slidenum">
              <a:rPr lang="fr-FR" smtClean="0"/>
              <a:t>33</a:t>
            </a:fld>
            <a:endParaRPr lang="fr-FR"/>
          </a:p>
        </p:txBody>
      </p:sp>
    </p:spTree>
    <p:extLst>
      <p:ext uri="{BB962C8B-B14F-4D97-AF65-F5344CB8AC3E}">
        <p14:creationId xmlns:p14="http://schemas.microsoft.com/office/powerpoint/2010/main" val="2649578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t>L’Action Syndicale :</a:t>
            </a:r>
            <a:br>
              <a:rPr lang="fr-FR" dirty="0" smtClean="0"/>
            </a:br>
            <a:r>
              <a:rPr lang="fr-FR" dirty="0" smtClean="0"/>
              <a:t> le constat</a:t>
            </a:r>
            <a:br>
              <a:rPr lang="fr-FR" dirty="0" smtClean="0"/>
            </a:br>
            <a:endParaRPr lang="fr-FR" dirty="0"/>
          </a:p>
        </p:txBody>
      </p:sp>
      <p:sp>
        <p:nvSpPr>
          <p:cNvPr id="3" name="Espace réservé du contenu 2"/>
          <p:cNvSpPr>
            <a:spLocks noGrp="1"/>
          </p:cNvSpPr>
          <p:nvPr>
            <p:ph idx="1"/>
          </p:nvPr>
        </p:nvSpPr>
        <p:spPr/>
        <p:txBody>
          <a:bodyPr>
            <a:normAutofit/>
          </a:bodyPr>
          <a:lstStyle/>
          <a:p>
            <a:pPr marL="114300" indent="0">
              <a:buNone/>
            </a:pPr>
            <a:endParaRPr lang="fr-FR" dirty="0" smtClean="0"/>
          </a:p>
          <a:p>
            <a:pPr lvl="0"/>
            <a:r>
              <a:rPr lang="fr-FR" dirty="0" smtClean="0"/>
              <a:t>Au </a:t>
            </a:r>
            <a:r>
              <a:rPr lang="fr-FR" dirty="0"/>
              <a:t>dialogue bilatéral patrons-salariés s’est substitué la nécessité de prise en considération d’un ensemble beaucoup plus vaste et complexe de parties prenantes qui viennent remettre en question les structures traditionnelles du dialogue (ou de la lutte) social(e). </a:t>
            </a:r>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normAutofit/>
          </a:bodyPr>
          <a:lstStyle/>
          <a:p>
            <a:fld id="{B37373ED-6260-D04B-AD3D-49293709915F}" type="slidenum">
              <a:rPr lang="fr-FR" smtClean="0"/>
              <a:t>34</a:t>
            </a:fld>
            <a:endParaRPr lang="fr-FR"/>
          </a:p>
        </p:txBody>
      </p:sp>
    </p:spTree>
    <p:extLst>
      <p:ext uri="{BB962C8B-B14F-4D97-AF65-F5344CB8AC3E}">
        <p14:creationId xmlns:p14="http://schemas.microsoft.com/office/powerpoint/2010/main" val="3654584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7420" y="408372"/>
            <a:ext cx="7099380" cy="1039427"/>
          </a:xfrm>
        </p:spPr>
        <p:txBody>
          <a:bodyPr>
            <a:normAutofit/>
          </a:bodyPr>
          <a:lstStyle/>
          <a:p>
            <a:r>
              <a:rPr lang="fr-FR" dirty="0" smtClean="0"/>
              <a:t>L’Action Syndicale :</a:t>
            </a:r>
            <a:br>
              <a:rPr lang="fr-FR" dirty="0" smtClean="0"/>
            </a:br>
            <a:r>
              <a:rPr lang="fr-FR" dirty="0" smtClean="0"/>
              <a:t> le constat</a:t>
            </a:r>
            <a:endParaRPr lang="fr-FR" dirty="0"/>
          </a:p>
        </p:txBody>
      </p:sp>
      <p:sp>
        <p:nvSpPr>
          <p:cNvPr id="3" name="Espace réservé du contenu 2"/>
          <p:cNvSpPr>
            <a:spLocks noGrp="1"/>
          </p:cNvSpPr>
          <p:nvPr>
            <p:ph idx="1"/>
          </p:nvPr>
        </p:nvSpPr>
        <p:spPr/>
        <p:txBody>
          <a:bodyPr>
            <a:normAutofit/>
          </a:bodyPr>
          <a:lstStyle/>
          <a:p>
            <a:pPr lvl="0"/>
            <a:r>
              <a:rPr lang="fr-FR" dirty="0" smtClean="0"/>
              <a:t>En </a:t>
            </a:r>
            <a:r>
              <a:rPr lang="fr-FR" dirty="0"/>
              <a:t>effet, les modèles traditionnels du dialogue social semblent de plus en plus fréquemment à bout de souffle, les syndicats représentant de moins en moins les aspirations complexes de leurs </a:t>
            </a:r>
            <a:r>
              <a:rPr lang="fr-FR" dirty="0" smtClean="0"/>
              <a:t>salariés.</a:t>
            </a:r>
          </a:p>
          <a:p>
            <a:r>
              <a:rPr lang="fr-FR" dirty="0"/>
              <a:t>On pourrait d’ailleurs tenir le même raisonnement sur bien d’autres institutions (citoyens-partis politiques, croyants-institutions religieuses, élèves-institutions d’enseignement, etc.)</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normAutofit/>
          </a:bodyPr>
          <a:lstStyle/>
          <a:p>
            <a:fld id="{B37373ED-6260-D04B-AD3D-49293709915F}" type="slidenum">
              <a:rPr lang="fr-FR" smtClean="0"/>
              <a:t>35</a:t>
            </a:fld>
            <a:endParaRPr lang="fr-FR"/>
          </a:p>
        </p:txBody>
      </p:sp>
    </p:spTree>
    <p:extLst>
      <p:ext uri="{BB962C8B-B14F-4D97-AF65-F5344CB8AC3E}">
        <p14:creationId xmlns:p14="http://schemas.microsoft.com/office/powerpoint/2010/main" val="3272335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dirty="0" smtClean="0"/>
              <a:t/>
            </a:r>
            <a:br>
              <a:rPr lang="fr-FR" dirty="0" smtClean="0"/>
            </a:br>
            <a:r>
              <a:rPr lang="fr-FR" sz="3200" dirty="0"/>
              <a:t>L’Action Syndicale FACE À LA RSE :</a:t>
            </a:r>
            <a:br>
              <a:rPr lang="fr-FR" sz="3200" dirty="0"/>
            </a:br>
            <a:endParaRPr lang="fr-FR" sz="3200" dirty="0"/>
          </a:p>
        </p:txBody>
      </p:sp>
      <p:sp>
        <p:nvSpPr>
          <p:cNvPr id="2" name="Espace réservé du contenu 1"/>
          <p:cNvSpPr>
            <a:spLocks noGrp="1"/>
          </p:cNvSpPr>
          <p:nvPr>
            <p:ph idx="1"/>
          </p:nvPr>
        </p:nvSpPr>
        <p:spPr/>
        <p:txBody>
          <a:bodyPr>
            <a:normAutofit/>
          </a:bodyPr>
          <a:lstStyle/>
          <a:p>
            <a:pPr marL="114300" indent="0" algn="ctr">
              <a:buNone/>
            </a:pPr>
            <a:endParaRPr lang="fr-FR" sz="2800" dirty="0"/>
          </a:p>
          <a:p>
            <a:pPr marL="114300" indent="0" algn="ctr">
              <a:buNone/>
            </a:pPr>
            <a:r>
              <a:rPr lang="fr-FR" sz="2800" dirty="0" smtClean="0"/>
              <a:t>V . POSITIONS </a:t>
            </a:r>
            <a:r>
              <a:rPr lang="fr-FR" sz="2800" dirty="0"/>
              <a:t>DE LA CFDT FACE </a:t>
            </a:r>
            <a:r>
              <a:rPr lang="fr-FR" sz="2800" dirty="0" smtClean="0"/>
              <a:t>AU DD ET À LA RSE.</a:t>
            </a:r>
            <a:endParaRPr lang="fr-FR" sz="2800"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36</a:t>
            </a:fld>
            <a:endParaRPr lang="fr-FR"/>
          </a:p>
        </p:txBody>
      </p:sp>
    </p:spTree>
    <p:extLst>
      <p:ext uri="{BB962C8B-B14F-4D97-AF65-F5344CB8AC3E}">
        <p14:creationId xmlns:p14="http://schemas.microsoft.com/office/powerpoint/2010/main" val="1754099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L’Action Syndicale :</a:t>
            </a:r>
            <a:br>
              <a:rPr lang="fr-FR" dirty="0"/>
            </a:br>
            <a:r>
              <a:rPr lang="fr-FR" dirty="0" smtClean="0"/>
              <a:t>position de la CFDT</a:t>
            </a:r>
            <a:endParaRPr lang="fr-FR" dirty="0"/>
          </a:p>
        </p:txBody>
      </p:sp>
      <p:sp>
        <p:nvSpPr>
          <p:cNvPr id="3" name="Espace réservé du contenu 2"/>
          <p:cNvSpPr>
            <a:spLocks noGrp="1"/>
          </p:cNvSpPr>
          <p:nvPr>
            <p:ph idx="1"/>
          </p:nvPr>
        </p:nvSpPr>
        <p:spPr>
          <a:xfrm>
            <a:off x="224105" y="1752601"/>
            <a:ext cx="8702791" cy="2152012"/>
          </a:xfrm>
        </p:spPr>
        <p:txBody>
          <a:bodyPr>
            <a:noAutofit/>
          </a:bodyPr>
          <a:lstStyle/>
          <a:p>
            <a:pPr lvl="0"/>
            <a:r>
              <a:rPr lang="fr-FR" dirty="0"/>
              <a:t>Les syndicats constituent une partie prenante interne incontournable de l’entreprise. </a:t>
            </a:r>
          </a:p>
          <a:p>
            <a:pPr lvl="0"/>
            <a:r>
              <a:rPr lang="fr-FR" dirty="0"/>
              <a:t>Le développement durable les conduit à intégrer de nouveaux volets dans leur rôle de défense des salariés. </a:t>
            </a:r>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normAutofit/>
          </a:bodyPr>
          <a:lstStyle/>
          <a:p>
            <a:fld id="{B37373ED-6260-D04B-AD3D-49293709915F}" type="slidenum">
              <a:rPr lang="fr-FR" smtClean="0"/>
              <a:t>37</a:t>
            </a:fld>
            <a:endParaRPr lang="fr-FR"/>
          </a:p>
        </p:txBody>
      </p:sp>
      <p:pic>
        <p:nvPicPr>
          <p:cNvPr id="6" name="Image 1" descr="NouveauLogoCfd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1996" y="4062056"/>
            <a:ext cx="1659055" cy="20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3"/>
          <a:stretch>
            <a:fillRect/>
          </a:stretch>
        </p:blipFill>
        <p:spPr>
          <a:xfrm>
            <a:off x="4360126" y="4188011"/>
            <a:ext cx="4326673" cy="2090301"/>
          </a:xfrm>
          <a:prstGeom prst="rect">
            <a:avLst/>
          </a:prstGeom>
        </p:spPr>
      </p:pic>
      <p:sp>
        <p:nvSpPr>
          <p:cNvPr id="8" name="Double flèche horizontale 7"/>
          <p:cNvSpPr/>
          <p:nvPr/>
        </p:nvSpPr>
        <p:spPr>
          <a:xfrm>
            <a:off x="2875701" y="4900856"/>
            <a:ext cx="1364385" cy="484632"/>
          </a:xfrm>
          <a:prstGeom prst="leftRightArrow">
            <a:avLst/>
          </a:prstGeom>
          <a:solidFill>
            <a:srgbClr val="008000"/>
          </a:solid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6526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19" presetClass="entr" presetSubtype="1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2000" fill="hold"/>
                                        <p:tgtEl>
                                          <p:spTgt spid="8"/>
                                        </p:tgtEl>
                                        <p:attrNameLst>
                                          <p:attrName>ppt_w</p:attrName>
                                        </p:attrNameLst>
                                      </p:cBhvr>
                                      <p:tavLst>
                                        <p:tav tm="0" fmla="#ppt_w*sin(2.5*pi*$)">
                                          <p:val>
                                            <p:fltVal val="0"/>
                                          </p:val>
                                        </p:tav>
                                        <p:tav tm="100000">
                                          <p:val>
                                            <p:fltVal val="1"/>
                                          </p:val>
                                        </p:tav>
                                      </p:tavLst>
                                    </p:anim>
                                    <p:anim calcmode="lin" valueType="num">
                                      <p:cBhvr>
                                        <p:cTn id="3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L’Action Syndicale :</a:t>
            </a:r>
            <a:br>
              <a:rPr lang="fr-FR" dirty="0"/>
            </a:br>
            <a:r>
              <a:rPr lang="fr-FR" dirty="0" smtClean="0"/>
              <a:t>position de la CFDT</a:t>
            </a:r>
            <a:endParaRPr lang="fr-FR" dirty="0"/>
          </a:p>
        </p:txBody>
      </p:sp>
      <p:sp>
        <p:nvSpPr>
          <p:cNvPr id="3" name="Espace réservé du contenu 2"/>
          <p:cNvSpPr>
            <a:spLocks noGrp="1"/>
          </p:cNvSpPr>
          <p:nvPr>
            <p:ph idx="1"/>
          </p:nvPr>
        </p:nvSpPr>
        <p:spPr>
          <a:xfrm>
            <a:off x="199410" y="2476842"/>
            <a:ext cx="8800953" cy="2855262"/>
          </a:xfrm>
        </p:spPr>
        <p:txBody>
          <a:bodyPr>
            <a:noAutofit/>
          </a:bodyPr>
          <a:lstStyle/>
          <a:p>
            <a:pPr lvl="0"/>
            <a:r>
              <a:rPr lang="fr-FR" dirty="0" smtClean="0"/>
              <a:t>La </a:t>
            </a:r>
            <a:r>
              <a:rPr lang="fr-FR" dirty="0"/>
              <a:t>montée de la préoccupation environnementale est un nouveau défi pour le mouvement syndical qui a longtemps laissé le champ libre à d’autres acteurs de la société civile (Associations ou ONG environnementales</a:t>
            </a:r>
            <a:r>
              <a:rPr lang="fr-FR" dirty="0" smtClean="0"/>
              <a:t>)</a:t>
            </a:r>
          </a:p>
          <a:p>
            <a:pPr lvl="0"/>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normAutofit/>
          </a:bodyPr>
          <a:lstStyle/>
          <a:p>
            <a:fld id="{B37373ED-6260-D04B-AD3D-49293709915F}" type="slidenum">
              <a:rPr lang="fr-FR" smtClean="0"/>
              <a:t>38</a:t>
            </a:fld>
            <a:endParaRPr lang="fr-FR"/>
          </a:p>
        </p:txBody>
      </p:sp>
    </p:spTree>
    <p:extLst>
      <p:ext uri="{BB962C8B-B14F-4D97-AF65-F5344CB8AC3E}">
        <p14:creationId xmlns:p14="http://schemas.microsoft.com/office/powerpoint/2010/main" val="3540863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L’Action Syndicale :</a:t>
            </a:r>
            <a:br>
              <a:rPr lang="fr-FR" dirty="0"/>
            </a:br>
            <a:r>
              <a:rPr lang="fr-FR" dirty="0"/>
              <a:t>position de la CFDT</a:t>
            </a:r>
          </a:p>
        </p:txBody>
      </p:sp>
      <p:sp>
        <p:nvSpPr>
          <p:cNvPr id="3" name="Espace réservé du contenu 2"/>
          <p:cNvSpPr>
            <a:spLocks noGrp="1"/>
          </p:cNvSpPr>
          <p:nvPr>
            <p:ph idx="1"/>
          </p:nvPr>
        </p:nvSpPr>
        <p:spPr>
          <a:xfrm>
            <a:off x="251886" y="2434858"/>
            <a:ext cx="8606118" cy="3296106"/>
          </a:xfrm>
        </p:spPr>
        <p:txBody>
          <a:bodyPr/>
          <a:lstStyle/>
          <a:p>
            <a:pPr lvl="0"/>
            <a:r>
              <a:rPr lang="fr-FR" dirty="0"/>
              <a:t>Pour contribuer plus efficacement au développement durable, l’action syndicale doit s’enrichir dans le domaine social. La capacité d’une société à insérer et valoriser des personnes d’horizons sociaux, culturels, religieux différents contribue à la pérennité du développement.</a:t>
            </a:r>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normAutofit/>
          </a:bodyPr>
          <a:lstStyle/>
          <a:p>
            <a:fld id="{B37373ED-6260-D04B-AD3D-49293709915F}" type="slidenum">
              <a:rPr lang="fr-FR" smtClean="0"/>
              <a:t>39</a:t>
            </a:fld>
            <a:endParaRPr lang="fr-FR"/>
          </a:p>
        </p:txBody>
      </p:sp>
    </p:spTree>
    <p:extLst>
      <p:ext uri="{BB962C8B-B14F-4D97-AF65-F5344CB8AC3E}">
        <p14:creationId xmlns:p14="http://schemas.microsoft.com/office/powerpoint/2010/main" val="594576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SYNDICALISME FACE AU DÉVELOPPEMENT DURABLE ET LA RSE</a:t>
            </a:r>
            <a:r>
              <a:rPr lang="fr-FR" sz="2800" dirty="0"/>
              <a:t>.</a:t>
            </a:r>
            <a:endParaRPr lang="fr-FR" dirty="0"/>
          </a:p>
        </p:txBody>
      </p:sp>
      <p:sp>
        <p:nvSpPr>
          <p:cNvPr id="3" name="Espace réservé du contenu 2"/>
          <p:cNvSpPr>
            <a:spLocks noGrp="1"/>
          </p:cNvSpPr>
          <p:nvPr>
            <p:ph idx="1"/>
          </p:nvPr>
        </p:nvSpPr>
        <p:spPr>
          <a:xfrm>
            <a:off x="209905" y="1752600"/>
            <a:ext cx="8648099" cy="4373563"/>
          </a:xfrm>
        </p:spPr>
        <p:txBody>
          <a:bodyPr/>
          <a:lstStyle/>
          <a:p>
            <a:r>
              <a:rPr lang="fr-FR" dirty="0"/>
              <a:t>La réflexion sur la relation entre activités humaines et écosystèmes n’est pas récente : elle était déjà présente dans les philosophies grecques et romaines. Mais ce n’est que dans la deuxième partie du XXe siècle qu’elle trouve un début de réponse systématique, pour finalement se traduire au travers du concept de développement durable, progressivement construit au cours des trois dernières décennies du siècle.</a:t>
            </a:r>
          </a:p>
        </p:txBody>
      </p:sp>
      <p:sp>
        <p:nvSpPr>
          <p:cNvPr id="4" name="Espace réservé du pied de page 3"/>
          <p:cNvSpPr>
            <a:spLocks noGrp="1"/>
          </p:cNvSpPr>
          <p:nvPr>
            <p:ph type="ftr" sz="quarter" idx="11"/>
          </p:nvPr>
        </p:nvSpPr>
        <p:spPr/>
        <p:txBody>
          <a:bodyPr/>
          <a:lstStyle/>
          <a:p>
            <a:r>
              <a:rPr lang="fr-FR"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4</a:t>
            </a:fld>
            <a:endParaRPr lang="fr-FR"/>
          </a:p>
        </p:txBody>
      </p:sp>
    </p:spTree>
    <p:extLst>
      <p:ext uri="{BB962C8B-B14F-4D97-AF65-F5344CB8AC3E}">
        <p14:creationId xmlns:p14="http://schemas.microsoft.com/office/powerpoint/2010/main" val="12438508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L’Action Syndicale :</a:t>
            </a:r>
            <a:br>
              <a:rPr lang="fr-FR" dirty="0"/>
            </a:br>
            <a:r>
              <a:rPr lang="fr-FR" dirty="0"/>
              <a:t>position de la CFDT</a:t>
            </a:r>
          </a:p>
        </p:txBody>
      </p:sp>
      <p:sp>
        <p:nvSpPr>
          <p:cNvPr id="3" name="Espace réservé du contenu 2"/>
          <p:cNvSpPr>
            <a:spLocks noGrp="1"/>
          </p:cNvSpPr>
          <p:nvPr>
            <p:ph idx="1"/>
          </p:nvPr>
        </p:nvSpPr>
        <p:spPr>
          <a:xfrm>
            <a:off x="209905" y="1752600"/>
            <a:ext cx="3536905" cy="4492679"/>
          </a:xfrm>
        </p:spPr>
        <p:txBody>
          <a:bodyPr>
            <a:normAutofit/>
          </a:bodyPr>
          <a:lstStyle/>
          <a:p>
            <a:pPr marL="114300" lvl="0" indent="0">
              <a:buNone/>
            </a:pPr>
            <a:r>
              <a:rPr lang="fr-FR" dirty="0" smtClean="0"/>
              <a:t>La CFDT est un partenaire incontournable </a:t>
            </a:r>
            <a:r>
              <a:rPr lang="fr-FR" dirty="0"/>
              <a:t>de telles actions en faveurs de la diversité dans l’entreprise.</a:t>
            </a:r>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normAutofit/>
          </a:bodyPr>
          <a:lstStyle/>
          <a:p>
            <a:fld id="{B37373ED-6260-D04B-AD3D-49293709915F}" type="slidenum">
              <a:rPr lang="fr-FR" smtClean="0"/>
              <a:t>40</a:t>
            </a:fld>
            <a:endParaRPr lang="fr-FR"/>
          </a:p>
        </p:txBody>
      </p:sp>
      <p:pic>
        <p:nvPicPr>
          <p:cNvPr id="6" name="Image 5"/>
          <p:cNvPicPr>
            <a:picLocks noChangeAspect="1"/>
          </p:cNvPicPr>
          <p:nvPr/>
        </p:nvPicPr>
        <p:blipFill>
          <a:blip r:embed="rId2"/>
          <a:stretch>
            <a:fillRect/>
          </a:stretch>
        </p:blipFill>
        <p:spPr>
          <a:xfrm>
            <a:off x="3548710" y="1531492"/>
            <a:ext cx="3485742" cy="3299247"/>
          </a:xfrm>
          <a:prstGeom prst="rect">
            <a:avLst/>
          </a:prstGeom>
          <a:ln>
            <a:noFill/>
          </a:ln>
        </p:spPr>
      </p:pic>
      <p:pic>
        <p:nvPicPr>
          <p:cNvPr id="9" name="Image 8"/>
          <p:cNvPicPr>
            <a:picLocks noChangeAspect="1"/>
          </p:cNvPicPr>
          <p:nvPr/>
        </p:nvPicPr>
        <p:blipFill>
          <a:blip r:embed="rId3"/>
          <a:stretch>
            <a:fillRect/>
          </a:stretch>
        </p:blipFill>
        <p:spPr>
          <a:xfrm>
            <a:off x="6719594" y="4240419"/>
            <a:ext cx="2299444" cy="2481056"/>
          </a:xfrm>
          <a:prstGeom prst="rect">
            <a:avLst/>
          </a:prstGeom>
        </p:spPr>
      </p:pic>
      <p:pic>
        <p:nvPicPr>
          <p:cNvPr id="10" name="Image 1" descr="NouveauLogoCfd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3029" y="5206150"/>
            <a:ext cx="356839" cy="51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Bulle ronde 11"/>
          <p:cNvSpPr/>
          <p:nvPr/>
        </p:nvSpPr>
        <p:spPr>
          <a:xfrm>
            <a:off x="3632672" y="1531492"/>
            <a:ext cx="3325689" cy="3674658"/>
          </a:xfrm>
          <a:prstGeom prst="wedgeEllipseCallout">
            <a:avLst>
              <a:gd name="adj1" fmla="val 61071"/>
              <a:gd name="adj2" fmla="val 36828"/>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4130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2"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Conclusion :</a:t>
            </a:r>
            <a:br>
              <a:rPr lang="fr-FR" dirty="0"/>
            </a:br>
            <a:endParaRPr lang="fr-FR" dirty="0"/>
          </a:p>
        </p:txBody>
      </p:sp>
      <p:sp>
        <p:nvSpPr>
          <p:cNvPr id="3" name="Espace réservé du contenu 2"/>
          <p:cNvSpPr>
            <a:spLocks noGrp="1"/>
          </p:cNvSpPr>
          <p:nvPr>
            <p:ph idx="1"/>
          </p:nvPr>
        </p:nvSpPr>
        <p:spPr>
          <a:xfrm>
            <a:off x="457200" y="1752600"/>
            <a:ext cx="8229600" cy="4603750"/>
          </a:xfrm>
        </p:spPr>
        <p:txBody>
          <a:bodyPr>
            <a:normAutofit fontScale="77500" lnSpcReduction="20000"/>
          </a:bodyPr>
          <a:lstStyle/>
          <a:p>
            <a:pPr lvl="0"/>
            <a:r>
              <a:rPr lang="fr-FR" sz="3100" dirty="0"/>
              <a:t>Ont trouve une quantité pléthorique de sites, d’articles, d’études, de prestataires sur le DD et la RSE, pour vous aider, vous guider, nous vous invitons  à vous exprimez, sur la mise en œuvre de la RSE dans votre entreprise. </a:t>
            </a:r>
          </a:p>
          <a:p>
            <a:r>
              <a:rPr lang="fr-FR" sz="3100" dirty="0"/>
              <a:t> </a:t>
            </a:r>
          </a:p>
          <a:p>
            <a:pPr lvl="0"/>
            <a:r>
              <a:rPr lang="fr-FR" sz="3100" i="1" dirty="0">
                <a:solidFill>
                  <a:srgbClr val="0000FF"/>
                </a:solidFill>
              </a:rPr>
              <a:t>Quelle est votre implication ? </a:t>
            </a:r>
          </a:p>
          <a:p>
            <a:pPr lvl="0"/>
            <a:r>
              <a:rPr lang="fr-FR" sz="3100" i="1" dirty="0">
                <a:solidFill>
                  <a:srgbClr val="0000FF"/>
                </a:solidFill>
              </a:rPr>
              <a:t>Avez vous une idée ou un projet à nous soumettre ? </a:t>
            </a:r>
          </a:p>
          <a:p>
            <a:pPr lvl="0"/>
            <a:r>
              <a:rPr lang="fr-FR" sz="3100" i="1" dirty="0">
                <a:solidFill>
                  <a:srgbClr val="0000FF"/>
                </a:solidFill>
              </a:rPr>
              <a:t>N’hésitez pas à contacter Nathalie à URI via le site qui nous les transmettra. </a:t>
            </a:r>
          </a:p>
          <a:p>
            <a:endParaRPr lang="fr-FR" sz="2800" dirty="0"/>
          </a:p>
        </p:txBody>
      </p:sp>
      <p:sp>
        <p:nvSpPr>
          <p:cNvPr id="4" name="Espace réservé du pied de page 3"/>
          <p:cNvSpPr>
            <a:spLocks noGrp="1"/>
          </p:cNvSpPr>
          <p:nvPr>
            <p:ph type="ftr" sz="quarter" idx="11"/>
          </p:nvPr>
        </p:nvSpPr>
        <p:spPr/>
        <p:txBody>
          <a:bodyPr/>
          <a:lstStyle/>
          <a:p>
            <a:r>
              <a:rPr lang="fr-FR" dirty="0" smtClean="0"/>
              <a:t>DD et RSE  1/ JP MAISONNIAL / S GAUTIER</a:t>
            </a:r>
            <a:endParaRPr lang="fr-FR" dirty="0"/>
          </a:p>
        </p:txBody>
      </p:sp>
      <p:sp>
        <p:nvSpPr>
          <p:cNvPr id="5" name="Espace réservé du numéro de diapositive 4"/>
          <p:cNvSpPr>
            <a:spLocks noGrp="1"/>
          </p:cNvSpPr>
          <p:nvPr>
            <p:ph type="sldNum" sz="quarter" idx="12"/>
          </p:nvPr>
        </p:nvSpPr>
        <p:spPr/>
        <p:txBody>
          <a:bodyPr>
            <a:normAutofit/>
          </a:bodyPr>
          <a:lstStyle/>
          <a:p>
            <a:fld id="{B37373ED-6260-D04B-AD3D-49293709915F}" type="slidenum">
              <a:rPr lang="fr-FR" smtClean="0"/>
              <a:t>41</a:t>
            </a:fld>
            <a:endParaRPr lang="fr-FR"/>
          </a:p>
        </p:txBody>
      </p:sp>
    </p:spTree>
    <p:extLst>
      <p:ext uri="{BB962C8B-B14F-4D97-AF65-F5344CB8AC3E}">
        <p14:creationId xmlns:p14="http://schemas.microsoft.com/office/powerpoint/2010/main" val="2438231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SYNDICALISME FACE AU DÉVELOPPEMENT DURABLE ET LA RSE</a:t>
            </a:r>
            <a:r>
              <a:rPr lang="fr-FR" sz="2800" dirty="0"/>
              <a:t>.</a:t>
            </a:r>
            <a:endParaRPr lang="fr-FR" dirty="0"/>
          </a:p>
        </p:txBody>
      </p:sp>
      <p:sp>
        <p:nvSpPr>
          <p:cNvPr id="3" name="Espace réservé du contenu 2"/>
          <p:cNvSpPr>
            <a:spLocks noGrp="1"/>
          </p:cNvSpPr>
          <p:nvPr>
            <p:ph idx="1"/>
          </p:nvPr>
        </p:nvSpPr>
        <p:spPr>
          <a:xfrm>
            <a:off x="209905" y="1752600"/>
            <a:ext cx="8669090" cy="4373563"/>
          </a:xfrm>
        </p:spPr>
        <p:txBody>
          <a:bodyPr>
            <a:normAutofit lnSpcReduction="10000"/>
          </a:bodyPr>
          <a:lstStyle/>
          <a:p>
            <a:r>
              <a:rPr lang="fr-FR" u="sng" dirty="0"/>
              <a:t>Dés 1951, l’UICN </a:t>
            </a:r>
            <a:r>
              <a:rPr lang="fr-FR" dirty="0"/>
              <a:t>(Union Internationale pour la Conservation de la Nature) publie le premier Rapport sur l’Etat de l’Environnement dans le </a:t>
            </a:r>
            <a:r>
              <a:rPr lang="fr-FR" dirty="0" smtClean="0"/>
              <a:t>Monde,*</a:t>
            </a:r>
          </a:p>
          <a:p>
            <a:endParaRPr lang="fr-FR" dirty="0" smtClean="0"/>
          </a:p>
          <a:p>
            <a:r>
              <a:rPr lang="fr-FR" u="sng" dirty="0"/>
              <a:t>Les années 60 </a:t>
            </a:r>
            <a:r>
              <a:rPr lang="fr-FR" dirty="0"/>
              <a:t>ayant été marqués par l’âpre constat que les activités économiques génèrent des atteintes à l'environnement (déchets, fumées d'usine, pollutions des cours d'eau, etc.), </a:t>
            </a:r>
            <a:r>
              <a:rPr lang="fr-FR" u="sng" dirty="0"/>
              <a:t>le Club de Rome dénonça en 1970</a:t>
            </a:r>
            <a:r>
              <a:rPr lang="fr-FR" dirty="0"/>
              <a:t> (</a:t>
            </a:r>
            <a:r>
              <a:rPr lang="fr-FR" i="1" dirty="0"/>
              <a:t>Halte à la croissance</a:t>
            </a:r>
            <a:r>
              <a:rPr lang="fr-FR" dirty="0" smtClean="0"/>
              <a:t>)*</a:t>
            </a:r>
          </a:p>
          <a:p>
            <a:endParaRPr lang="fr-FR" dirty="0"/>
          </a:p>
        </p:txBody>
      </p:sp>
      <p:sp>
        <p:nvSpPr>
          <p:cNvPr id="4" name="Espace réservé du pied de page 3"/>
          <p:cNvSpPr>
            <a:spLocks noGrp="1"/>
          </p:cNvSpPr>
          <p:nvPr>
            <p:ph type="ftr" sz="quarter" idx="11"/>
          </p:nvPr>
        </p:nvSpPr>
        <p:spPr/>
        <p:txBody>
          <a:bodyPr/>
          <a:lstStyle/>
          <a:p>
            <a:r>
              <a:rPr lang="fr-FR"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5</a:t>
            </a:fld>
            <a:endParaRPr lang="fr-FR"/>
          </a:p>
        </p:txBody>
      </p:sp>
    </p:spTree>
    <p:extLst>
      <p:ext uri="{BB962C8B-B14F-4D97-AF65-F5344CB8AC3E}">
        <p14:creationId xmlns:p14="http://schemas.microsoft.com/office/powerpoint/2010/main" val="6677245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SYNDICALISME FACE AU DÉVELOPPEMENT DURABLE ET LA RSE</a:t>
            </a:r>
          </a:p>
        </p:txBody>
      </p:sp>
      <p:sp>
        <p:nvSpPr>
          <p:cNvPr id="3" name="Espace réservé du contenu 2"/>
          <p:cNvSpPr>
            <a:spLocks noGrp="1"/>
          </p:cNvSpPr>
          <p:nvPr>
            <p:ph idx="1"/>
          </p:nvPr>
        </p:nvSpPr>
        <p:spPr>
          <a:xfrm>
            <a:off x="249471" y="1752600"/>
            <a:ext cx="8595445" cy="4603750"/>
          </a:xfrm>
        </p:spPr>
        <p:txBody>
          <a:bodyPr>
            <a:normAutofit lnSpcReduction="10000"/>
          </a:bodyPr>
          <a:lstStyle/>
          <a:p>
            <a:r>
              <a:rPr lang="fr-FR" dirty="0"/>
              <a:t>A la veille de la Conférence des Nations Unies sur l’Environnement humain de </a:t>
            </a:r>
            <a:r>
              <a:rPr lang="fr-FR" u="sng" dirty="0"/>
              <a:t>Stockholm (1972)</a:t>
            </a:r>
            <a:r>
              <a:rPr lang="fr-FR" dirty="0"/>
              <a:t>, le réexamen	</a:t>
            </a:r>
            <a:r>
              <a:rPr lang="fr-FR" dirty="0" smtClean="0"/>
              <a:t> des</a:t>
            </a:r>
            <a:r>
              <a:rPr lang="fr-FR" dirty="0"/>
              <a:t>	liens	entre	environnement	et développement animé par Maurice </a:t>
            </a:r>
            <a:r>
              <a:rPr lang="fr-FR" dirty="0" err="1"/>
              <a:t>Strong</a:t>
            </a:r>
            <a:r>
              <a:rPr lang="fr-FR" dirty="0"/>
              <a:t>, son organisateur, </a:t>
            </a:r>
            <a:r>
              <a:rPr lang="fr-FR" u="sng" dirty="0"/>
              <a:t>permet d’introduire un modèle de développement économique compatible avec l’équité sociale et la prudence écologique,</a:t>
            </a:r>
            <a:r>
              <a:rPr lang="fr-FR" dirty="0"/>
              <a:t> qui serait basé sur la satisfaction des besoins plutôt que sur une augmentation incontrôlée de l’offre. </a:t>
            </a:r>
            <a:r>
              <a:rPr lang="fr-FR" u="sng" dirty="0"/>
              <a:t>Le concept d’</a:t>
            </a:r>
            <a:r>
              <a:rPr lang="fr-FR" b="1" u="sng" dirty="0"/>
              <a:t>écodéveloppement </a:t>
            </a:r>
            <a:r>
              <a:rPr lang="fr-FR" u="sng" dirty="0"/>
              <a:t>est </a:t>
            </a:r>
            <a:r>
              <a:rPr lang="fr-FR" u="sng" dirty="0" smtClean="0"/>
              <a:t>né.*</a:t>
            </a:r>
            <a:endParaRPr lang="fr-FR" u="sng" dirty="0"/>
          </a:p>
        </p:txBody>
      </p:sp>
      <p:sp>
        <p:nvSpPr>
          <p:cNvPr id="4" name="Espace réservé du pied de page 3"/>
          <p:cNvSpPr>
            <a:spLocks noGrp="1"/>
          </p:cNvSpPr>
          <p:nvPr>
            <p:ph type="ftr" sz="quarter" idx="11"/>
          </p:nvPr>
        </p:nvSpPr>
        <p:spPr/>
        <p:txBody>
          <a:bodyPr/>
          <a:lstStyle/>
          <a:p>
            <a:r>
              <a:rPr lang="fr-FR"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6</a:t>
            </a:fld>
            <a:endParaRPr lang="fr-FR"/>
          </a:p>
        </p:txBody>
      </p:sp>
    </p:spTree>
    <p:extLst>
      <p:ext uri="{BB962C8B-B14F-4D97-AF65-F5344CB8AC3E}">
        <p14:creationId xmlns:p14="http://schemas.microsoft.com/office/powerpoint/2010/main" val="173583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SYNDICALISME FACE AU DÉVELOPPEMENT DURABLE ET LA RSE</a:t>
            </a:r>
            <a:r>
              <a:rPr lang="fr-FR" sz="2800" dirty="0"/>
              <a:t>.</a:t>
            </a:r>
            <a:endParaRPr lang="fr-FR" dirty="0"/>
          </a:p>
        </p:txBody>
      </p:sp>
      <p:sp>
        <p:nvSpPr>
          <p:cNvPr id="3" name="Espace réservé du contenu 2"/>
          <p:cNvSpPr>
            <a:spLocks noGrp="1"/>
          </p:cNvSpPr>
          <p:nvPr>
            <p:ph idx="1"/>
          </p:nvPr>
        </p:nvSpPr>
        <p:spPr>
          <a:xfrm>
            <a:off x="238131" y="1752600"/>
            <a:ext cx="8606785" cy="4603750"/>
          </a:xfrm>
        </p:spPr>
        <p:txBody>
          <a:bodyPr>
            <a:normAutofit/>
          </a:bodyPr>
          <a:lstStyle/>
          <a:p>
            <a:r>
              <a:rPr lang="fr-FR" u="sng" dirty="0"/>
              <a:t>Les années 80 </a:t>
            </a:r>
            <a:r>
              <a:rPr lang="fr-FR" dirty="0"/>
              <a:t>permettent au public de découvrir l'existence de pollutions dépassant les frontières, et de dérèglements globaux, tels que le " trou " dans la couche d'ozone, les pluies acides, la désertification, l'effet de serre, la déforestation</a:t>
            </a:r>
            <a:r>
              <a:rPr lang="fr-FR" dirty="0" smtClean="0"/>
              <a:t>.</a:t>
            </a:r>
          </a:p>
          <a:p>
            <a:r>
              <a:rPr lang="fr-FR" u="sng" dirty="0"/>
              <a:t>En 1987,</a:t>
            </a:r>
            <a:r>
              <a:rPr lang="fr-FR" dirty="0"/>
              <a:t> la publication du rapport </a:t>
            </a:r>
            <a:r>
              <a:rPr lang="fr-FR" i="1" dirty="0"/>
              <a:t>Notre Avenir à tous </a:t>
            </a:r>
            <a:r>
              <a:rPr lang="fr-FR" dirty="0"/>
              <a:t>de la Commission Mondiale sur l’Environnement et le Développement (Commission dite Brundtland, du nom de Mme Gro Harlem Brundtland qui l’a présidée)</a:t>
            </a:r>
          </a:p>
        </p:txBody>
      </p:sp>
      <p:sp>
        <p:nvSpPr>
          <p:cNvPr id="4" name="Espace réservé du pied de page 3"/>
          <p:cNvSpPr>
            <a:spLocks noGrp="1"/>
          </p:cNvSpPr>
          <p:nvPr>
            <p:ph type="ftr" sz="quarter" idx="11"/>
          </p:nvPr>
        </p:nvSpPr>
        <p:spPr/>
        <p:txBody>
          <a:bodyPr/>
          <a:lstStyle/>
          <a:p>
            <a:r>
              <a:rPr lang="fr-FR"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7</a:t>
            </a:fld>
            <a:endParaRPr lang="fr-FR"/>
          </a:p>
        </p:txBody>
      </p:sp>
    </p:spTree>
    <p:extLst>
      <p:ext uri="{BB962C8B-B14F-4D97-AF65-F5344CB8AC3E}">
        <p14:creationId xmlns:p14="http://schemas.microsoft.com/office/powerpoint/2010/main" val="277570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SYNDICALISME FACE AU DÉVELOPPEMENT DURABLE ET LA RSE</a:t>
            </a:r>
            <a:r>
              <a:rPr lang="fr-FR" sz="2800" dirty="0"/>
              <a:t>.</a:t>
            </a:r>
            <a:endParaRPr lang="fr-FR" dirty="0"/>
          </a:p>
        </p:txBody>
      </p:sp>
      <p:sp>
        <p:nvSpPr>
          <p:cNvPr id="3" name="Espace réservé du contenu 2"/>
          <p:cNvSpPr>
            <a:spLocks noGrp="1"/>
          </p:cNvSpPr>
          <p:nvPr>
            <p:ph idx="1"/>
          </p:nvPr>
        </p:nvSpPr>
        <p:spPr>
          <a:xfrm>
            <a:off x="457200" y="1752601"/>
            <a:ext cx="8229600" cy="1830910"/>
          </a:xfrm>
        </p:spPr>
        <p:txBody>
          <a:bodyPr>
            <a:normAutofit/>
          </a:bodyPr>
          <a:lstStyle/>
          <a:p>
            <a:pPr marL="628650" indent="-514350" algn="ctr">
              <a:buFont typeface="+mj-lt"/>
              <a:buAutoNum type="romanUcPeriod" startAt="2"/>
            </a:pPr>
            <a:r>
              <a:rPr lang="fr-FR" sz="4000" dirty="0"/>
              <a:t>Le Rapport </a:t>
            </a:r>
            <a:r>
              <a:rPr lang="fr-FR" sz="4000" dirty="0" smtClean="0"/>
              <a:t>Brundtland</a:t>
            </a:r>
          </a:p>
          <a:p>
            <a:pPr marL="628650" indent="-514350" algn="ctr">
              <a:buFont typeface="+mj-lt"/>
              <a:buAutoNum type="romanUcPeriod" startAt="2"/>
            </a:pPr>
            <a:endParaRPr lang="fr-FR" sz="4000" dirty="0" smtClean="0"/>
          </a:p>
          <a:p>
            <a:pPr marL="628650" indent="-514350" algn="ctr">
              <a:buFont typeface="+mj-lt"/>
              <a:buAutoNum type="romanUcPeriod" startAt="2"/>
            </a:pPr>
            <a:endParaRPr lang="fr-FR" sz="4000" dirty="0" smtClean="0"/>
          </a:p>
          <a:p>
            <a:pPr marL="628650" indent="-514350" algn="ctr">
              <a:buFont typeface="+mj-lt"/>
              <a:buAutoNum type="romanUcPeriod" startAt="2"/>
            </a:pPr>
            <a:endParaRPr lang="fr-FR" sz="4000" dirty="0"/>
          </a:p>
          <a:p>
            <a:pPr marL="114300" indent="0" algn="ctr">
              <a:buNone/>
            </a:pPr>
            <a:endParaRPr lang="fr-FR" dirty="0"/>
          </a:p>
        </p:txBody>
      </p:sp>
      <p:sp>
        <p:nvSpPr>
          <p:cNvPr id="4" name="Espace réservé du pied de page 3"/>
          <p:cNvSpPr>
            <a:spLocks noGrp="1"/>
          </p:cNvSpPr>
          <p:nvPr>
            <p:ph type="ftr" sz="quarter" idx="11"/>
          </p:nvPr>
        </p:nvSpPr>
        <p:spPr/>
        <p:txBody>
          <a:bodyPr/>
          <a:lstStyle/>
          <a:p>
            <a:r>
              <a:rPr lang="fr-FR" smtClean="0"/>
              <a:t>DD et RSE  1/ JP MAISONNIAL / S GAUTIER</a:t>
            </a:r>
            <a:endParaRPr lang="fr-FR" dirty="0"/>
          </a:p>
        </p:txBody>
      </p:sp>
      <p:sp>
        <p:nvSpPr>
          <p:cNvPr id="5" name="Espace réservé du numéro de diapositive 4"/>
          <p:cNvSpPr>
            <a:spLocks noGrp="1"/>
          </p:cNvSpPr>
          <p:nvPr>
            <p:ph type="sldNum" sz="quarter" idx="12"/>
          </p:nvPr>
        </p:nvSpPr>
        <p:spPr/>
        <p:txBody>
          <a:bodyPr/>
          <a:lstStyle/>
          <a:p>
            <a:fld id="{B37373ED-6260-D04B-AD3D-49293709915F}" type="slidenum">
              <a:rPr lang="fr-FR" smtClean="0"/>
              <a:t>8</a:t>
            </a:fld>
            <a:endParaRPr lang="fr-FR"/>
          </a:p>
        </p:txBody>
      </p:sp>
      <p:pic>
        <p:nvPicPr>
          <p:cNvPr id="6" name="Image 5" descr="200235995-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638" y="3105037"/>
            <a:ext cx="3121256" cy="3121256"/>
          </a:xfrm>
          <a:prstGeom prst="rect">
            <a:avLst/>
          </a:prstGeom>
        </p:spPr>
      </p:pic>
      <p:sp>
        <p:nvSpPr>
          <p:cNvPr id="7" name="Rectangle 6"/>
          <p:cNvSpPr/>
          <p:nvPr/>
        </p:nvSpPr>
        <p:spPr>
          <a:xfrm>
            <a:off x="2131852" y="2643372"/>
            <a:ext cx="5545081" cy="461665"/>
          </a:xfrm>
          <a:prstGeom prst="rect">
            <a:avLst/>
          </a:prstGeom>
        </p:spPr>
        <p:txBody>
          <a:bodyPr wrap="square">
            <a:spAutoFit/>
          </a:bodyPr>
          <a:lstStyle/>
          <a:p>
            <a:pPr algn="ctr"/>
            <a:r>
              <a:rPr lang="fr-FR" sz="2400" dirty="0">
                <a:latin typeface="Abadi MT Condensed Extra Bold"/>
                <a:cs typeface="Abadi MT Condensed Extra Bold"/>
              </a:rPr>
              <a:t>Notre Avenir à tous </a:t>
            </a:r>
          </a:p>
        </p:txBody>
      </p:sp>
    </p:spTree>
    <p:extLst>
      <p:ext uri="{BB962C8B-B14F-4D97-AF65-F5344CB8AC3E}">
        <p14:creationId xmlns:p14="http://schemas.microsoft.com/office/powerpoint/2010/main" val="82900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689274" y="343862"/>
            <a:ext cx="5976888" cy="1299443"/>
          </a:xfrm>
        </p:spPr>
        <p:txBody>
          <a:bodyPr>
            <a:normAutofit fontScale="90000"/>
          </a:bodyPr>
          <a:lstStyle/>
          <a:p>
            <a:r>
              <a:rPr lang="fr-FR" dirty="0" smtClean="0"/>
              <a:t/>
            </a:r>
            <a:br>
              <a:rPr lang="fr-FR" dirty="0" smtClean="0"/>
            </a:br>
            <a:r>
              <a:rPr lang="fr-FR" dirty="0" smtClean="0"/>
              <a:t>Une </a:t>
            </a:r>
            <a:r>
              <a:rPr lang="fr-FR" dirty="0"/>
              <a:t>vision intergénérationnelle du </a:t>
            </a:r>
            <a:r>
              <a:rPr lang="fr-FR" dirty="0" smtClean="0"/>
              <a:t>développement DURABLE.</a:t>
            </a:r>
            <a:r>
              <a:rPr lang="fr-FR" sz="2800" dirty="0" smtClean="0"/>
              <a:t/>
            </a:r>
            <a:br>
              <a:rPr lang="fr-FR" sz="2800" dirty="0" smtClean="0"/>
            </a:br>
            <a:r>
              <a:rPr lang="fr-FR" sz="2800" dirty="0"/>
              <a:t> </a:t>
            </a:r>
          </a:p>
        </p:txBody>
      </p:sp>
      <p:sp>
        <p:nvSpPr>
          <p:cNvPr id="5" name="Espace réservé du contenu 4"/>
          <p:cNvSpPr>
            <a:spLocks noGrp="1"/>
          </p:cNvSpPr>
          <p:nvPr>
            <p:ph idx="1"/>
          </p:nvPr>
        </p:nvSpPr>
        <p:spPr/>
        <p:txBody>
          <a:bodyPr>
            <a:normAutofit fontScale="92500"/>
          </a:bodyPr>
          <a:lstStyle/>
          <a:p>
            <a:endParaRPr lang="fr-FR" dirty="0" smtClean="0"/>
          </a:p>
          <a:p>
            <a:r>
              <a:rPr lang="fr-FR" dirty="0" smtClean="0"/>
              <a:t>Le </a:t>
            </a:r>
            <a:r>
              <a:rPr lang="fr-FR" dirty="0"/>
              <a:t>rapport BRUNDTLANT (président au sein de l’ONU de la commission mondiale sur l’environnement et le développement de 1983 à 1986) donne une définition du développement durable qui fera référence.</a:t>
            </a:r>
          </a:p>
          <a:p>
            <a:r>
              <a:rPr lang="fr-FR" dirty="0"/>
              <a:t>En effet, elle part d’une vision intergénérationnelle en définissant le développement durable de la façon suivante :</a:t>
            </a:r>
          </a:p>
          <a:p>
            <a:r>
              <a:rPr lang="fr-FR" dirty="0"/>
              <a:t> </a:t>
            </a:r>
          </a:p>
          <a:p>
            <a:endParaRPr lang="fr-FR" dirty="0"/>
          </a:p>
        </p:txBody>
      </p:sp>
      <p:sp>
        <p:nvSpPr>
          <p:cNvPr id="6" name="Espace réservé du pied de page 5"/>
          <p:cNvSpPr>
            <a:spLocks noGrp="1"/>
          </p:cNvSpPr>
          <p:nvPr>
            <p:ph type="ftr" sz="quarter" idx="11"/>
          </p:nvPr>
        </p:nvSpPr>
        <p:spPr/>
        <p:txBody>
          <a:bodyPr/>
          <a:lstStyle/>
          <a:p>
            <a:r>
              <a:rPr lang="fr-FR" dirty="0" smtClean="0"/>
              <a:t>DD et RSE  1/ JP MAISONNIAL / S GAUTIER</a:t>
            </a:r>
            <a:endParaRPr lang="fr-FR" dirty="0"/>
          </a:p>
        </p:txBody>
      </p:sp>
      <p:sp>
        <p:nvSpPr>
          <p:cNvPr id="7" name="Espace réservé du numéro de diapositive 6"/>
          <p:cNvSpPr>
            <a:spLocks noGrp="1"/>
          </p:cNvSpPr>
          <p:nvPr>
            <p:ph type="sldNum" sz="quarter" idx="12"/>
          </p:nvPr>
        </p:nvSpPr>
        <p:spPr/>
        <p:txBody>
          <a:bodyPr>
            <a:normAutofit/>
          </a:bodyPr>
          <a:lstStyle/>
          <a:p>
            <a:fld id="{B37373ED-6260-D04B-AD3D-49293709915F}" type="slidenum">
              <a:rPr lang="fr-FR" smtClean="0"/>
              <a:t>9</a:t>
            </a:fld>
            <a:endParaRPr lang="fr-FR"/>
          </a:p>
        </p:txBody>
      </p:sp>
    </p:spTree>
    <p:extLst>
      <p:ext uri="{BB962C8B-B14F-4D97-AF65-F5344CB8AC3E}">
        <p14:creationId xmlns:p14="http://schemas.microsoft.com/office/powerpoint/2010/main" val="1347520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
                                        <p:tgtEl>
                                          <p:spTgt spid="5">
                                            <p:txEl>
                                              <p:pRg st="1" end="1"/>
                                            </p:txEl>
                                          </p:spTgt>
                                        </p:tgtEl>
                                      </p:cBhvr>
                                    </p:animEffect>
                                    <p:anim calcmode="lin" valueType="num">
                                      <p:cBhvr>
                                        <p:cTn id="8"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
                                        <p:tgtEl>
                                          <p:spTgt spid="5">
                                            <p:txEl>
                                              <p:pRg st="2" end="2"/>
                                            </p:txEl>
                                          </p:spTgt>
                                        </p:tgtEl>
                                      </p:cBhvr>
                                    </p:animEffect>
                                    <p:anim calcmode="lin" valueType="num">
                                      <p:cBhvr>
                                        <p:cTn id="15"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
                                        <p:tgtEl>
                                          <p:spTgt spid="5">
                                            <p:txEl>
                                              <p:pRg st="3" end="3"/>
                                            </p:txEl>
                                          </p:spTgt>
                                        </p:tgtEl>
                                      </p:cBhvr>
                                    </p:animEffect>
                                    <p:anim calcmode="lin" valueType="num">
                                      <p:cBhvr>
                                        <p:cTn id="22"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1240</TotalTime>
  <Words>1877</Words>
  <Application>Microsoft Macintosh PowerPoint</Application>
  <PresentationFormat>Présentation à l'écran (4:3)</PresentationFormat>
  <Paragraphs>210</Paragraphs>
  <Slides>41</Slides>
  <Notes>2</Notes>
  <HiddenSlides>7</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Apothicaire</vt:lpstr>
      <vt:lpstr>LE SYNDICALISME FACE AU DÉVELOPPEMENT DURABLE ET LA RSE.</vt:lpstr>
      <vt:lpstr>LE SYNDICALISME FACE AU DÉVELOPPEMENT DURABLE ET LA RSE.</vt:lpstr>
      <vt:lpstr>LE SYNDICALISME FACE AU DÉVELOPPEMENT DURABLE ET LA RSE.</vt:lpstr>
      <vt:lpstr>LE SYNDICALISME FACE AU DÉVELOPPEMENT DURABLE ET LA RSE.</vt:lpstr>
      <vt:lpstr>LE SYNDICALISME FACE AU DÉVELOPPEMENT DURABLE ET LA RSE.</vt:lpstr>
      <vt:lpstr>LE SYNDICALISME FACE AU DÉVELOPPEMENT DURABLE ET LA RSE</vt:lpstr>
      <vt:lpstr>LE SYNDICALISME FACE AU DÉVELOPPEMENT DURABLE ET LA RSE.</vt:lpstr>
      <vt:lpstr>LE SYNDICALISME FACE AU DÉVELOPPEMENT DURABLE ET LA RSE.</vt:lpstr>
      <vt:lpstr> Une vision intergénérationnelle du développement DURABLE.  </vt:lpstr>
      <vt:lpstr>Une vision intergénérationnelle du développement DURABLE.</vt:lpstr>
      <vt:lpstr>Une vision intergénérationnelle  du développement DURABLE. </vt:lpstr>
      <vt:lpstr>Une vision intergénérationnelle  du développement DURABLE. </vt:lpstr>
      <vt:lpstr>Le développement durable élargit la notion de capital.</vt:lpstr>
      <vt:lpstr>Le développement durable élargit la notion de capital.</vt:lpstr>
      <vt:lpstr>Le développement durable élargit la notion de capital.</vt:lpstr>
      <vt:lpstr>Le développement durable élargit la notion de capital.</vt:lpstr>
      <vt:lpstr>Le développement durable élargit la notion de capital.</vt:lpstr>
      <vt:lpstr>Le développement durable élargit la notion de capital.</vt:lpstr>
      <vt:lpstr>Le développement durable élargit la notion de capital.</vt:lpstr>
      <vt:lpstr>SCHÉMA DU DÉVELOPPEMENT DURABLE </vt:lpstr>
      <vt:lpstr>Le développement durable élargit la notion de capital.</vt:lpstr>
      <vt:lpstr>Le développement durable élargit la notion de capital.</vt:lpstr>
      <vt:lpstr>Présentation PowerPoint</vt:lpstr>
      <vt:lpstr>LE SYNDICALISME FACE AU DÉVELOPPEMENT DURABLE ET LA RSE.</vt:lpstr>
      <vt:lpstr>La gouvernance  des entreprises</vt:lpstr>
      <vt:lpstr>La gouvernance des entreprises </vt:lpstr>
      <vt:lpstr>La gouvernance des entreprises </vt:lpstr>
      <vt:lpstr>Les implications de la gouvernance dans le développement durable. </vt:lpstr>
      <vt:lpstr>Les implications de la gouvernance dans le développement durable. </vt:lpstr>
      <vt:lpstr>Les implications de la gouvernance dans le développement durable. </vt:lpstr>
      <vt:lpstr>Les implications de la gouvernance dans le développement durable. </vt:lpstr>
      <vt:lpstr>L’Action Syndicale FACE À LA RSE : </vt:lpstr>
      <vt:lpstr>L’Action Syndicale :  le constat </vt:lpstr>
      <vt:lpstr>L’Action Syndicale :  le constat </vt:lpstr>
      <vt:lpstr>L’Action Syndicale :  le constat</vt:lpstr>
      <vt:lpstr> L’Action Syndicale FACE À LA RSE : </vt:lpstr>
      <vt:lpstr>L’Action Syndicale : position de la CFDT</vt:lpstr>
      <vt:lpstr>L’Action Syndicale : position de la CFDT</vt:lpstr>
      <vt:lpstr>L’Action Syndicale : position de la CFDT</vt:lpstr>
      <vt:lpstr>L’Action Syndicale : position de la CFDT</vt:lpstr>
      <vt:lpstr>Conclusion :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SYNDICALISME FACE AU DÉVELOPPEMENT DURABLE ET LA RSE. </dc:title>
  <dc:creator>JP</dc:creator>
  <cp:lastModifiedBy>JP</cp:lastModifiedBy>
  <cp:revision>76</cp:revision>
  <dcterms:created xsi:type="dcterms:W3CDTF">2015-01-22T15:11:31Z</dcterms:created>
  <dcterms:modified xsi:type="dcterms:W3CDTF">2015-01-28T09:42:06Z</dcterms:modified>
</cp:coreProperties>
</file>